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8282" r:id="rId2"/>
  </p:sldMasterIdLst>
  <p:notesMasterIdLst>
    <p:notesMasterId r:id="rId73"/>
  </p:notesMasterIdLst>
  <p:handoutMasterIdLst>
    <p:handoutMasterId r:id="rId74"/>
  </p:handoutMasterIdLst>
  <p:sldIdLst>
    <p:sldId id="958" r:id="rId3"/>
    <p:sldId id="1015" r:id="rId4"/>
    <p:sldId id="1026" r:id="rId5"/>
    <p:sldId id="1080" r:id="rId6"/>
    <p:sldId id="964" r:id="rId7"/>
    <p:sldId id="1018" r:id="rId8"/>
    <p:sldId id="963" r:id="rId9"/>
    <p:sldId id="1027" r:id="rId10"/>
    <p:sldId id="1016" r:id="rId11"/>
    <p:sldId id="965" r:id="rId12"/>
    <p:sldId id="1028" r:id="rId13"/>
    <p:sldId id="1033" r:id="rId14"/>
    <p:sldId id="1017" r:id="rId15"/>
    <p:sldId id="966" r:id="rId16"/>
    <p:sldId id="968" r:id="rId17"/>
    <p:sldId id="969" r:id="rId18"/>
    <p:sldId id="971" r:id="rId19"/>
    <p:sldId id="972" r:id="rId20"/>
    <p:sldId id="973" r:id="rId21"/>
    <p:sldId id="974" r:id="rId22"/>
    <p:sldId id="975" r:id="rId23"/>
    <p:sldId id="1029" r:id="rId24"/>
    <p:sldId id="976" r:id="rId25"/>
    <p:sldId id="1061" r:id="rId26"/>
    <p:sldId id="978" r:id="rId27"/>
    <p:sldId id="979" r:id="rId28"/>
    <p:sldId id="980" r:id="rId29"/>
    <p:sldId id="983" r:id="rId30"/>
    <p:sldId id="981" r:id="rId31"/>
    <p:sldId id="1025" r:id="rId32"/>
    <p:sldId id="1056" r:id="rId33"/>
    <p:sldId id="1057" r:id="rId34"/>
    <p:sldId id="1019" r:id="rId35"/>
    <p:sldId id="1014" r:id="rId36"/>
    <p:sldId id="985" r:id="rId37"/>
    <p:sldId id="986" r:id="rId38"/>
    <p:sldId id="1071" r:id="rId39"/>
    <p:sldId id="1064" r:id="rId40"/>
    <p:sldId id="1072" r:id="rId41"/>
    <p:sldId id="1066" r:id="rId42"/>
    <p:sldId id="1067" r:id="rId43"/>
    <p:sldId id="1068" r:id="rId44"/>
    <p:sldId id="1069" r:id="rId45"/>
    <p:sldId id="1070" r:id="rId46"/>
    <p:sldId id="1022" r:id="rId47"/>
    <p:sldId id="992" r:id="rId48"/>
    <p:sldId id="1031" r:id="rId49"/>
    <p:sldId id="993" r:id="rId50"/>
    <p:sldId id="994" r:id="rId51"/>
    <p:sldId id="995" r:id="rId52"/>
    <p:sldId id="996" r:id="rId53"/>
    <p:sldId id="997" r:id="rId54"/>
    <p:sldId id="998" r:id="rId55"/>
    <p:sldId id="999" r:id="rId56"/>
    <p:sldId id="1000" r:id="rId57"/>
    <p:sldId id="1001" r:id="rId58"/>
    <p:sldId id="1002" r:id="rId59"/>
    <p:sldId id="1073" r:id="rId60"/>
    <p:sldId id="1074" r:id="rId61"/>
    <p:sldId id="1075" r:id="rId62"/>
    <p:sldId id="1076" r:id="rId63"/>
    <p:sldId id="1077" r:id="rId64"/>
    <p:sldId id="1078" r:id="rId65"/>
    <p:sldId id="1079" r:id="rId66"/>
    <p:sldId id="1053" r:id="rId67"/>
    <p:sldId id="1012" r:id="rId68"/>
    <p:sldId id="1058" r:id="rId69"/>
    <p:sldId id="1062" r:id="rId70"/>
    <p:sldId id="1054" r:id="rId71"/>
    <p:sldId id="1060" r:id="rId72"/>
  </p:sldIdLst>
  <p:sldSz cx="9144000" cy="6858000" type="screen4x3"/>
  <p:notesSz cx="7315200" cy="96012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5D00"/>
    <a:srgbClr val="FA8EDE"/>
    <a:srgbClr val="205BBA"/>
    <a:srgbClr val="0E1172"/>
    <a:srgbClr val="E98017"/>
    <a:srgbClr val="0044A8"/>
    <a:srgbClr val="133253"/>
    <a:srgbClr val="9A9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49" autoAdjust="0"/>
    <p:restoredTop sz="86959" autoAdjust="0"/>
  </p:normalViewPr>
  <p:slideViewPr>
    <p:cSldViewPr snapToGrid="0" showGuides="1">
      <p:cViewPr varScale="1">
        <p:scale>
          <a:sx n="79" d="100"/>
          <a:sy n="79" d="100"/>
        </p:scale>
        <p:origin x="1072" y="6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4456"/>
    </p:cViewPr>
  </p:sorterViewPr>
  <p:notesViewPr>
    <p:cSldViewPr snapToGrid="0" showGuides="1">
      <p:cViewPr varScale="1">
        <p:scale>
          <a:sx n="76" d="100"/>
          <a:sy n="76" d="100"/>
        </p:scale>
        <p:origin x="304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E63579-F3EF-4CE9-8BCC-4C4F4DB08B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490" cy="480982"/>
          </a:xfrm>
          <a:prstGeom prst="rect">
            <a:avLst/>
          </a:prstGeom>
        </p:spPr>
        <p:txBody>
          <a:bodyPr vert="horz" lIns="91038" tIns="45519" rIns="91038" bIns="45519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77084-CEB8-4C25-B3C5-EB4BBE2F3F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002" y="0"/>
            <a:ext cx="3170490" cy="480982"/>
          </a:xfrm>
          <a:prstGeom prst="rect">
            <a:avLst/>
          </a:prstGeom>
        </p:spPr>
        <p:txBody>
          <a:bodyPr vert="horz" lIns="91038" tIns="45519" rIns="91038" bIns="45519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4D8A670-7BBB-4C8A-AC1A-8EAFA91B8073}" type="datetimeFigureOut">
              <a:rPr lang="en-US"/>
              <a:pPr>
                <a:defRPr/>
              </a:pPr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009C0-17F8-469C-AAF8-F47C0A3518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120219"/>
            <a:ext cx="3170490" cy="480982"/>
          </a:xfrm>
          <a:prstGeom prst="rect">
            <a:avLst/>
          </a:prstGeom>
        </p:spPr>
        <p:txBody>
          <a:bodyPr vert="horz" lIns="91038" tIns="45519" rIns="91038" bIns="45519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A7F0-3DE1-44D4-A5B1-8F086E0C29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002" y="9120219"/>
            <a:ext cx="3170490" cy="480982"/>
          </a:xfrm>
          <a:prstGeom prst="rect">
            <a:avLst/>
          </a:prstGeom>
        </p:spPr>
        <p:txBody>
          <a:bodyPr vert="horz" wrap="square" lIns="91038" tIns="45519" rIns="91038" bIns="4551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4DF9E6-AFF9-4F89-A63A-B3FB8D72550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DFEC06C8-9325-41F2-8564-E8717D47065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490" cy="4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9" tIns="47630" rIns="95259" bIns="47630" numCol="1" anchor="t" anchorCtr="0" compatLnSpc="1">
            <a:prstTxWarp prst="textNoShape">
              <a:avLst/>
            </a:prstTxWarp>
          </a:bodyPr>
          <a:lstStyle>
            <a:lvl1pPr latinLnBrk="1">
              <a:defRPr sz="1300">
                <a:latin typeface="Arial" charset="0"/>
                <a:ea typeface="Comic Sans MS" charset="0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6E61D8A-F3E1-4813-A492-2B1B85C61CF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002" y="0"/>
            <a:ext cx="3170490" cy="4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9" tIns="47630" rIns="95259" bIns="47630" numCol="1" anchor="t" anchorCtr="0" compatLnSpc="1">
            <a:prstTxWarp prst="textNoShape">
              <a:avLst/>
            </a:prstTxWarp>
          </a:bodyPr>
          <a:lstStyle>
            <a:lvl1pPr algn="r" latinLnBrk="1">
              <a:defRPr sz="1300">
                <a:latin typeface="Arial" panose="020B0604020202020204" pitchFamily="34" charset="0"/>
                <a:ea typeface="Comic Sans MS" panose="030F0702030302020204" pitchFamily="6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75475D-D04F-4601-9739-B5E22F6F9537}" type="datetimeFigureOut">
              <a:rPr lang="ko-KR" altLang="en-US"/>
              <a:pPr>
                <a:defRPr/>
              </a:pPr>
              <a:t>2023-06-18</a:t>
            </a:fld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58E64097-39B5-4DDA-8C29-E17BB5B9B8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3230" y="4560878"/>
            <a:ext cx="5850450" cy="431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9" tIns="47630" rIns="95259" bIns="47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E7F9FEBA-CB7A-46E2-8207-CA40B459DA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219"/>
            <a:ext cx="3170490" cy="4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9" tIns="47630" rIns="95259" bIns="47630" numCol="1" anchor="b" anchorCtr="0" compatLnSpc="1">
            <a:prstTxWarp prst="textNoShape">
              <a:avLst/>
            </a:prstTxWarp>
          </a:bodyPr>
          <a:lstStyle>
            <a:lvl1pPr latinLnBrk="1">
              <a:defRPr sz="1300">
                <a:latin typeface="Arial" charset="0"/>
                <a:ea typeface="Comic Sans MS" charset="0"/>
                <a:cs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1C2894EA-D6A0-4789-BE5D-D1C776B358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002" y="9120219"/>
            <a:ext cx="3170490" cy="4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9" tIns="47630" rIns="95259" bIns="47630" numCol="1" anchor="b" anchorCtr="0" compatLnSpc="1">
            <a:prstTxWarp prst="textNoShape">
              <a:avLst/>
            </a:prstTxWarp>
          </a:bodyPr>
          <a:lstStyle>
            <a:lvl1pPr algn="r" latinLnBrk="1">
              <a:defRPr sz="1300">
                <a:latin typeface="Arial" panose="020B0604020202020204" pitchFamily="34" charset="0"/>
                <a:ea typeface="Comic Sans MS" panose="030F0702030302020204" pitchFamily="6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7F42503-9781-496D-B9E9-106A6B9291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35200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MS PGothic" panose="020B0600070205080204" pitchFamily="34" charset="-128"/>
        <a:cs typeface="Arial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38188" indent="-284163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36650" indent="-227013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2263" indent="-227013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47875" indent="-227013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05075" indent="-2270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62275" indent="-2270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19475" indent="-2270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76675" indent="-2270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A98EB19-8EC5-4850-996C-7938F4DA19B6}" type="slidenum">
              <a:rPr lang="ko-KR" altLang="en-US" sz="1300" smtClean="0">
                <a:latin typeface="Arial" panose="020B0604020202020204" pitchFamily="34" charset="0"/>
                <a:ea typeface="Comic Sans MS" panose="030F0702030302020204" pitchFamily="66" charset="0"/>
              </a:rPr>
              <a:pPr/>
              <a:t>1</a:t>
            </a:fld>
            <a:endParaRPr lang="en-US" altLang="ko-KR" sz="1300">
              <a:latin typeface="Arial" panose="020B0604020202020204" pitchFamily="34" charset="0"/>
              <a:ea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4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F42503-9781-496D-B9E9-106A6B9291FF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678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F42503-9781-496D-B9E9-106A6B9291FF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53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F42503-9781-496D-B9E9-106A6B9291FF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309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42503-9781-496D-B9E9-106A6B9291FF}" type="slidenum">
              <a:rPr lang="ko-KR" altLang="en-US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49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21AA88-DB84-46F9-A1A2-6EAA8A1511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4400" y="3222625"/>
            <a:ext cx="7467600" cy="444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kumimoji="0" lang="ko-KR" altLang="en-US" sz="1800">
              <a:latin typeface="Arial" panose="020B0604020202020204" pitchFamily="34" charset="0"/>
              <a:ea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43576"/>
            <a:ext cx="7467600" cy="1057630"/>
          </a:xfrm>
        </p:spPr>
        <p:txBody>
          <a:bodyPr/>
          <a:lstStyle>
            <a:lvl1pPr algn="ctr">
              <a:defRPr sz="480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308276" y="4960153"/>
            <a:ext cx="4572000" cy="373847"/>
          </a:xfrm>
        </p:spPr>
        <p:txBody>
          <a:bodyPr/>
          <a:lstStyle>
            <a:lvl1pPr marL="0" marR="0" indent="0" algn="ctr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 sz="2000" b="1" baseline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62B4C26-7863-4C17-8993-AE6004F56D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486525"/>
            <a:ext cx="2895600" cy="1682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>
                <a:solidFill>
                  <a:schemeClr val="bg1"/>
                </a:solidFill>
                <a:latin typeface="Arial" pitchFamily="34" charset="0"/>
                <a:ea typeface="Arial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USENIX FAST '14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72" y="59899"/>
            <a:ext cx="1152128" cy="5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2" y="59899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4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23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1"/>
            <a:ext cx="4629151" cy="4876800"/>
          </a:xfrm>
        </p:spPr>
        <p:txBody>
          <a:bodyPr/>
          <a:lstStyle>
            <a:lvl1pPr>
              <a:defRPr sz="2346"/>
            </a:lvl1pPr>
            <a:lvl2pPr>
              <a:defRPr sz="2054"/>
            </a:lvl2pPr>
            <a:lvl3pPr>
              <a:defRPr sz="1760"/>
            </a:lvl3pPr>
            <a:lvl4pPr>
              <a:defRPr sz="1466"/>
            </a:lvl4pPr>
            <a:lvl5pPr>
              <a:defRPr sz="1466"/>
            </a:lvl5pPr>
            <a:lvl6pPr>
              <a:defRPr sz="1466"/>
            </a:lvl6pPr>
            <a:lvl7pPr>
              <a:defRPr sz="1466"/>
            </a:lvl7pPr>
            <a:lvl8pPr>
              <a:defRPr sz="1466"/>
            </a:lvl8pPr>
            <a:lvl9pPr>
              <a:defRPr sz="14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174"/>
            </a:lvl1pPr>
            <a:lvl2pPr marL="335255" indent="0">
              <a:buNone/>
              <a:defRPr sz="880"/>
            </a:lvl2pPr>
            <a:lvl3pPr marL="670510" indent="0">
              <a:buNone/>
              <a:defRPr sz="734"/>
            </a:lvl3pPr>
            <a:lvl4pPr marL="1005766" indent="0">
              <a:buNone/>
              <a:defRPr sz="660"/>
            </a:lvl4pPr>
            <a:lvl5pPr marL="1341023" indent="0">
              <a:buNone/>
              <a:defRPr sz="660"/>
            </a:lvl5pPr>
            <a:lvl6pPr marL="1676278" indent="0">
              <a:buNone/>
              <a:defRPr sz="660"/>
            </a:lvl6pPr>
            <a:lvl7pPr marL="2011533" indent="0">
              <a:buNone/>
              <a:defRPr sz="660"/>
            </a:lvl7pPr>
            <a:lvl8pPr marL="2346788" indent="0">
              <a:buNone/>
              <a:defRPr sz="660"/>
            </a:lvl8pPr>
            <a:lvl9pPr marL="2682044" indent="0">
              <a:buNone/>
              <a:defRPr sz="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16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3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1"/>
            <a:ext cx="4629151" cy="4876800"/>
          </a:xfrm>
        </p:spPr>
        <p:txBody>
          <a:bodyPr/>
          <a:lstStyle>
            <a:lvl1pPr marL="0" indent="0">
              <a:buNone/>
              <a:defRPr sz="2346"/>
            </a:lvl1pPr>
            <a:lvl2pPr marL="335255" indent="0">
              <a:buNone/>
              <a:defRPr sz="2054"/>
            </a:lvl2pPr>
            <a:lvl3pPr marL="670510" indent="0">
              <a:buNone/>
              <a:defRPr sz="1760"/>
            </a:lvl3pPr>
            <a:lvl4pPr marL="1005766" indent="0">
              <a:buNone/>
              <a:defRPr sz="1466"/>
            </a:lvl4pPr>
            <a:lvl5pPr marL="1341023" indent="0">
              <a:buNone/>
              <a:defRPr sz="1466"/>
            </a:lvl5pPr>
            <a:lvl6pPr marL="1676278" indent="0">
              <a:buNone/>
              <a:defRPr sz="1466"/>
            </a:lvl6pPr>
            <a:lvl7pPr marL="2011533" indent="0">
              <a:buNone/>
              <a:defRPr sz="1466"/>
            </a:lvl7pPr>
            <a:lvl8pPr marL="2346788" indent="0">
              <a:buNone/>
              <a:defRPr sz="1466"/>
            </a:lvl8pPr>
            <a:lvl9pPr marL="2682044" indent="0">
              <a:buNone/>
              <a:defRPr sz="146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174"/>
            </a:lvl1pPr>
            <a:lvl2pPr marL="335255" indent="0">
              <a:buNone/>
              <a:defRPr sz="880"/>
            </a:lvl2pPr>
            <a:lvl3pPr marL="670510" indent="0">
              <a:buNone/>
              <a:defRPr sz="734"/>
            </a:lvl3pPr>
            <a:lvl4pPr marL="1005766" indent="0">
              <a:buNone/>
              <a:defRPr sz="660"/>
            </a:lvl4pPr>
            <a:lvl5pPr marL="1341023" indent="0">
              <a:buNone/>
              <a:defRPr sz="660"/>
            </a:lvl5pPr>
            <a:lvl6pPr marL="1676278" indent="0">
              <a:buNone/>
              <a:defRPr sz="660"/>
            </a:lvl6pPr>
            <a:lvl7pPr marL="2011533" indent="0">
              <a:buNone/>
              <a:defRPr sz="660"/>
            </a:lvl7pPr>
            <a:lvl8pPr marL="2346788" indent="0">
              <a:buNone/>
              <a:defRPr sz="660"/>
            </a:lvl8pPr>
            <a:lvl9pPr marL="2682044" indent="0">
              <a:buNone/>
              <a:defRPr sz="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3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1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9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9"/>
          <p:cNvCxnSpPr>
            <a:cxnSpLocks noChangeShapeType="1"/>
          </p:cNvCxnSpPr>
          <p:nvPr/>
        </p:nvCxnSpPr>
        <p:spPr bwMode="auto">
          <a:xfrm>
            <a:off x="0" y="6410325"/>
            <a:ext cx="9144000" cy="1588"/>
          </a:xfrm>
          <a:prstGeom prst="line">
            <a:avLst/>
          </a:prstGeom>
          <a:noFill/>
          <a:ln w="28575">
            <a:solidFill>
              <a:srgbClr val="0E11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16">
            <a:extLst>
              <a:ext uri="{FF2B5EF4-FFF2-40B4-BE49-F238E27FC236}">
                <a16:creationId xmlns:a16="http://schemas.microsoft.com/office/drawing/2014/main" id="{B68C6EE7-4B5C-4868-B2C6-ED8A78DFB16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09600"/>
            <a:ext cx="9144000" cy="714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endParaRPr kumimoji="0" lang="ko-KR" altLang="en-US" sz="1800">
              <a:latin typeface="Verdana" panose="020B0604030504040204" pitchFamily="34" charset="0"/>
              <a:ea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81000" y="29709"/>
            <a:ext cx="8397240" cy="563563"/>
          </a:xfrm>
        </p:spPr>
        <p:txBody>
          <a:bodyPr/>
          <a:lstStyle>
            <a:lvl1pPr>
              <a:defRPr b="1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229600" cy="5502445"/>
          </a:xfrm>
        </p:spPr>
        <p:txBody>
          <a:bodyPr/>
          <a:lstStyle>
            <a:lvl1pPr marL="342900" indent="-342900"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marL="742950" indent="-285750"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>
              <a:defRPr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FA18A32-56D6-4DE5-8E66-863F2F120E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2875" y="6502400"/>
            <a:ext cx="2133600" cy="2349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2373B-54CF-457B-8737-969184E4E91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67" y="6410432"/>
            <a:ext cx="880844" cy="44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4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1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35255" indent="0" algn="ctr">
              <a:buNone/>
              <a:defRPr sz="2054"/>
            </a:lvl2pPr>
            <a:lvl3pPr marL="670510" indent="0" algn="ctr">
              <a:buNone/>
              <a:defRPr sz="1760"/>
            </a:lvl3pPr>
            <a:lvl4pPr marL="1005766" indent="0" algn="ctr">
              <a:buNone/>
              <a:defRPr sz="1466"/>
            </a:lvl4pPr>
            <a:lvl5pPr marL="1341023" indent="0" algn="ctr">
              <a:buNone/>
              <a:defRPr sz="1466"/>
            </a:lvl5pPr>
            <a:lvl6pPr marL="1676278" indent="0" algn="ctr">
              <a:buNone/>
              <a:defRPr sz="1466"/>
            </a:lvl6pPr>
            <a:lvl7pPr marL="2011533" indent="0" algn="ctr">
              <a:buNone/>
              <a:defRPr sz="1466"/>
            </a:lvl7pPr>
            <a:lvl8pPr marL="2346788" indent="0" algn="ctr">
              <a:buNone/>
              <a:defRPr sz="1466"/>
            </a:lvl8pPr>
            <a:lvl9pPr marL="2682044" indent="0" algn="ctr">
              <a:buNone/>
              <a:defRPr sz="146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1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35255" indent="0" algn="ctr">
              <a:buNone/>
              <a:defRPr sz="2054"/>
            </a:lvl2pPr>
            <a:lvl3pPr marL="670510" indent="0" algn="ctr">
              <a:buNone/>
              <a:defRPr sz="1760"/>
            </a:lvl3pPr>
            <a:lvl4pPr marL="1005766" indent="0" algn="ctr">
              <a:buNone/>
              <a:defRPr sz="1466"/>
            </a:lvl4pPr>
            <a:lvl5pPr marL="1341023" indent="0" algn="ctr">
              <a:buNone/>
              <a:defRPr sz="1466"/>
            </a:lvl5pPr>
            <a:lvl6pPr marL="1676278" indent="0" algn="ctr">
              <a:buNone/>
              <a:defRPr sz="1466"/>
            </a:lvl6pPr>
            <a:lvl7pPr marL="2011533" indent="0" algn="ctr">
              <a:buNone/>
              <a:defRPr sz="1466"/>
            </a:lvl7pPr>
            <a:lvl8pPr marL="2346788" indent="0" algn="ctr">
              <a:buNone/>
              <a:defRPr sz="1466"/>
            </a:lvl8pPr>
            <a:lvl9pPr marL="2682044" indent="0" algn="ctr">
              <a:buNone/>
              <a:defRPr sz="146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6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1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7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35255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2pPr>
            <a:lvl3pPr marL="670510" indent="0">
              <a:buNone/>
              <a:defRPr sz="1174">
                <a:solidFill>
                  <a:schemeClr val="tx1">
                    <a:tint val="75000"/>
                  </a:schemeClr>
                </a:solidFill>
              </a:defRPr>
            </a:lvl3pPr>
            <a:lvl4pPr marL="1005766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4pPr>
            <a:lvl5pPr marL="1341023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5pPr>
            <a:lvl6pPr marL="1676278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6pPr>
            <a:lvl7pPr marL="2011533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7pPr>
            <a:lvl8pPr marL="2346788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8pPr>
            <a:lvl9pPr marL="2682044" indent="0">
              <a:buNone/>
              <a:defRPr sz="10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09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2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8802"/>
            <a:ext cx="3886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7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3"/>
            <a:ext cx="3867151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760" b="1"/>
            </a:lvl1pPr>
            <a:lvl2pPr marL="335255" indent="0">
              <a:buNone/>
              <a:defRPr sz="1466" b="1"/>
            </a:lvl2pPr>
            <a:lvl3pPr marL="670510" indent="0">
              <a:buNone/>
              <a:defRPr sz="1320" b="1"/>
            </a:lvl3pPr>
            <a:lvl4pPr marL="1005766" indent="0">
              <a:buNone/>
              <a:defRPr sz="1174" b="1"/>
            </a:lvl4pPr>
            <a:lvl5pPr marL="1341023" indent="0">
              <a:buNone/>
              <a:defRPr sz="1174" b="1"/>
            </a:lvl5pPr>
            <a:lvl6pPr marL="1676278" indent="0">
              <a:buNone/>
              <a:defRPr sz="1174" b="1"/>
            </a:lvl6pPr>
            <a:lvl7pPr marL="2011533" indent="0">
              <a:buNone/>
              <a:defRPr sz="1174" b="1"/>
            </a:lvl7pPr>
            <a:lvl8pPr marL="2346788" indent="0">
              <a:buNone/>
              <a:defRPr sz="1174" b="1"/>
            </a:lvl8pPr>
            <a:lvl9pPr marL="2682044" indent="0">
              <a:buNone/>
              <a:defRPr sz="11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2"/>
            <a:ext cx="386715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760" b="1"/>
            </a:lvl1pPr>
            <a:lvl2pPr marL="335255" indent="0">
              <a:buNone/>
              <a:defRPr sz="1466" b="1"/>
            </a:lvl2pPr>
            <a:lvl3pPr marL="670510" indent="0">
              <a:buNone/>
              <a:defRPr sz="1320" b="1"/>
            </a:lvl3pPr>
            <a:lvl4pPr marL="1005766" indent="0">
              <a:buNone/>
              <a:defRPr sz="1174" b="1"/>
            </a:lvl4pPr>
            <a:lvl5pPr marL="1341023" indent="0">
              <a:buNone/>
              <a:defRPr sz="1174" b="1"/>
            </a:lvl5pPr>
            <a:lvl6pPr marL="1676278" indent="0">
              <a:buNone/>
              <a:defRPr sz="1174" b="1"/>
            </a:lvl6pPr>
            <a:lvl7pPr marL="2011533" indent="0">
              <a:buNone/>
              <a:defRPr sz="1174" b="1"/>
            </a:lvl7pPr>
            <a:lvl8pPr marL="2346788" indent="0">
              <a:buNone/>
              <a:defRPr sz="1174" b="1"/>
            </a:lvl8pPr>
            <a:lvl9pPr marL="2682044" indent="0">
              <a:buNone/>
              <a:defRPr sz="11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2"/>
            <a:ext cx="38862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8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7/10/2018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Theoretically understanding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14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>
            <a:extLst>
              <a:ext uri="{FF2B5EF4-FFF2-40B4-BE49-F238E27FC236}">
                <a16:creationId xmlns:a16="http://schemas.microsoft.com/office/drawing/2014/main" id="{B4472D04-3CE8-4F4A-A75E-CB687442E93F}"/>
              </a:ext>
            </a:extLst>
          </p:cNvPr>
          <p:cNvSpPr>
            <a:spLocks noChangeArrowheads="1"/>
          </p:cNvSpPr>
          <p:nvPr/>
        </p:nvSpPr>
        <p:spPr bwMode="gray">
          <a:xfrm flipV="1">
            <a:off x="0" y="0"/>
            <a:ext cx="9144000" cy="635000"/>
          </a:xfrm>
          <a:prstGeom prst="rect">
            <a:avLst/>
          </a:prstGeom>
          <a:solidFill>
            <a:srgbClr val="0E1172"/>
          </a:solidFill>
          <a:ln>
            <a:noFill/>
          </a:ln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endParaRPr kumimoji="0" lang="en-US" altLang="ko-KR" sz="1400">
              <a:solidFill>
                <a:schemeClr val="bg1"/>
              </a:solidFill>
              <a:latin typeface="Verdana" panose="020B0604030504040204" pitchFamily="34" charset="0"/>
              <a:ea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93750"/>
            <a:ext cx="82296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 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  <a:p>
            <a:pPr lvl="0"/>
            <a:r>
              <a:rPr lang="en-US" altLang="ko-KR"/>
              <a:t>Function Flow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70BB25-B003-4441-A2A8-84DD1B579A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875" y="6553200"/>
            <a:ext cx="2133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400">
                <a:latin typeface="Arial" panose="020B0604020202020204" pitchFamily="34" charset="0"/>
                <a:ea typeface="Comic Sans MS" panose="030F0702030302020204" pitchFamily="6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FECC1BA-121D-4510-98B9-675BA8747B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81000" y="381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2" name="직선 연결선 19"/>
          <p:cNvCxnSpPr>
            <a:cxnSpLocks noChangeShapeType="1"/>
          </p:cNvCxnSpPr>
          <p:nvPr/>
        </p:nvCxnSpPr>
        <p:spPr bwMode="auto">
          <a:xfrm>
            <a:off x="214313" y="6438900"/>
            <a:ext cx="8643937" cy="1588"/>
          </a:xfrm>
          <a:prstGeom prst="line">
            <a:avLst/>
          </a:prstGeom>
          <a:noFill/>
          <a:ln w="28575">
            <a:solidFill>
              <a:srgbClr val="0E11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1" name="Rectangle 16">
            <a:extLst>
              <a:ext uri="{FF2B5EF4-FFF2-40B4-BE49-F238E27FC236}">
                <a16:creationId xmlns:a16="http://schemas.microsoft.com/office/drawing/2014/main" id="{BE1FCF58-5653-4066-B029-1227D966573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09600"/>
            <a:ext cx="9144000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endParaRPr kumimoji="0" lang="ko-KR" altLang="en-US" sz="1800">
              <a:latin typeface="Verdana" panose="020B0604030504040204" pitchFamily="34" charset="0"/>
              <a:ea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79" r:id="rId1"/>
    <p:sldLayoutId id="2147488280" r:id="rId2"/>
    <p:sldLayoutId id="2147488294" r:id="rId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 panose="020B0604020202020204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 panose="020B0604020202020204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 panose="020B0604020202020204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 panose="020B0604020202020204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200" b="1">
          <a:solidFill>
            <a:srgbClr val="203864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E1172"/>
        </a:buClr>
        <a:buFont typeface="Wingdings" panose="05000000000000000000" pitchFamily="2" charset="2"/>
        <a:buChar char="§"/>
        <a:defRPr sz="2300">
          <a:solidFill>
            <a:schemeClr val="tx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E117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E117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E1172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Adobe 고딕 Std B" panose="020B0800000000000000" pitchFamily="34" charset="-127"/>
          <a:ea typeface="Adobe 고딕 Std B" panose="020B0800000000000000" pitchFamily="34" charset="-127"/>
          <a:cs typeface="Arial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2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2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8644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>
                <a:solidFill>
                  <a:prstClr val="black">
                    <a:lumMod val="65000"/>
                    <a:lumOff val="35000"/>
                  </a:prstClr>
                </a:solidFill>
                <a:latin typeface="Tw Cen MT"/>
                <a:ea typeface="+mn-ea"/>
              </a:rPr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8644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>
                <a:solidFill>
                  <a:prstClr val="black">
                    <a:lumMod val="65000"/>
                    <a:lumOff val="35000"/>
                  </a:prstClr>
                </a:solidFill>
                <a:latin typeface="Tw Cen MT"/>
                <a:ea typeface="+mn-ea"/>
              </a:rPr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64450" eaLnBrk="1" fontAlgn="auto" hangingPunct="1">
              <a:spcBef>
                <a:spcPts val="0"/>
              </a:spcBef>
              <a:spcAft>
                <a:spcPts val="0"/>
              </a:spcAft>
            </a:pPr>
            <a:fld id="{410E6D95-BD67-4955-AC2E-7779BFE1427F}" type="slidenum">
              <a:rPr kumimoji="0" lang="en-US" smtClean="0">
                <a:solidFill>
                  <a:prstClr val="black">
                    <a:tint val="75000"/>
                  </a:prstClr>
                </a:solidFill>
                <a:latin typeface="Tw Cen MT"/>
                <a:ea typeface="+mn-ea"/>
              </a:rPr>
              <a:pPr defTabSz="86445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>
              <a:solidFill>
                <a:prstClr val="black">
                  <a:tint val="75000"/>
                </a:prstClr>
              </a:solidFill>
              <a:latin typeface="Tw Cen M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423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83" r:id="rId1"/>
    <p:sldLayoutId id="2147488284" r:id="rId2"/>
    <p:sldLayoutId id="2147488285" r:id="rId3"/>
    <p:sldLayoutId id="2147488286" r:id="rId4"/>
    <p:sldLayoutId id="2147488287" r:id="rId5"/>
    <p:sldLayoutId id="2147488288" r:id="rId6"/>
    <p:sldLayoutId id="2147488289" r:id="rId7"/>
    <p:sldLayoutId id="2147488290" r:id="rId8"/>
    <p:sldLayoutId id="2147488291" r:id="rId9"/>
    <p:sldLayoutId id="2147488292" r:id="rId10"/>
    <p:sldLayoutId id="2147488293" r:id="rId11"/>
  </p:sldLayoutIdLst>
  <p:hf sldNum="0" hdr="0"/>
  <p:txStyles>
    <p:titleStyle>
      <a:lvl1pPr algn="l" defTabSz="670510" rtl="0" eaLnBrk="1" latinLnBrk="0" hangingPunct="1">
        <a:lnSpc>
          <a:spcPct val="90000"/>
        </a:lnSpc>
        <a:spcBef>
          <a:spcPct val="0"/>
        </a:spcBef>
        <a:buNone/>
        <a:defRPr sz="32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628" indent="-167628" algn="l" defTabSz="670510" rtl="0" eaLnBrk="1" latinLnBrk="0" hangingPunct="1">
        <a:lnSpc>
          <a:spcPct val="90000"/>
        </a:lnSpc>
        <a:spcBef>
          <a:spcPts val="734"/>
        </a:spcBef>
        <a:buFont typeface="Wingdings 2" pitchFamily="18" charset="2"/>
        <a:buChar char=""/>
        <a:defRPr sz="2054" kern="1200">
          <a:solidFill>
            <a:schemeClr val="tx1"/>
          </a:solidFill>
          <a:latin typeface="+mn-lt"/>
          <a:ea typeface="+mn-ea"/>
          <a:cs typeface="+mn-cs"/>
        </a:defRPr>
      </a:lvl1pPr>
      <a:lvl2pPr marL="502883" indent="-167628" algn="l" defTabSz="670510" rtl="0" eaLnBrk="1" latinLnBrk="0" hangingPunct="1">
        <a:lnSpc>
          <a:spcPct val="90000"/>
        </a:lnSpc>
        <a:spcBef>
          <a:spcPts val="366"/>
        </a:spcBef>
        <a:buFont typeface="Wingdings 2" pitchFamily="18" charset="2"/>
        <a:buChar char=""/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38139" indent="-167628" algn="l" defTabSz="670510" rtl="0" eaLnBrk="1" latinLnBrk="0" hangingPunct="1">
        <a:lnSpc>
          <a:spcPct val="90000"/>
        </a:lnSpc>
        <a:spcBef>
          <a:spcPts val="366"/>
        </a:spcBef>
        <a:buFont typeface="Wingdings 2" pitchFamily="18" charset="2"/>
        <a:buChar char=""/>
        <a:defRPr sz="1466" kern="1200">
          <a:solidFill>
            <a:schemeClr val="tx1"/>
          </a:solidFill>
          <a:latin typeface="+mn-lt"/>
          <a:ea typeface="+mn-ea"/>
          <a:cs typeface="+mn-cs"/>
        </a:defRPr>
      </a:lvl3pPr>
      <a:lvl4pPr marL="1173394" indent="-167628" algn="l" defTabSz="670510" rtl="0" eaLnBrk="1" latinLnBrk="0" hangingPunct="1">
        <a:lnSpc>
          <a:spcPct val="90000"/>
        </a:lnSpc>
        <a:spcBef>
          <a:spcPts val="366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508650" indent="-167628" algn="l" defTabSz="670510" rtl="0" eaLnBrk="1" latinLnBrk="0" hangingPunct="1">
        <a:lnSpc>
          <a:spcPct val="90000"/>
        </a:lnSpc>
        <a:spcBef>
          <a:spcPts val="366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843905" indent="-167628" algn="l" defTabSz="670510" rtl="0" eaLnBrk="1" latinLnBrk="0" hangingPunct="1">
        <a:spcBef>
          <a:spcPct val="20000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179160" indent="-167628" algn="l" defTabSz="670510" rtl="0" eaLnBrk="1" latinLnBrk="0" hangingPunct="1">
        <a:spcBef>
          <a:spcPct val="20000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514417" indent="-167628" algn="l" defTabSz="670510" rtl="0" eaLnBrk="1" latinLnBrk="0" hangingPunct="1">
        <a:spcBef>
          <a:spcPct val="20000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849672" indent="-167628" algn="l" defTabSz="670510" rtl="0" eaLnBrk="1" latinLnBrk="0" hangingPunct="1">
        <a:spcBef>
          <a:spcPct val="20000"/>
        </a:spcBef>
        <a:buFont typeface="Wingdings 2" pitchFamily="18" charset="2"/>
        <a:buChar char=""/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35255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70510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05766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41023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676278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11533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346788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682044" algn="l" defTabSz="67051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c.googleusercontent.com/media/research.google.com/ko/archive/large_deep_networks_nips2012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1802.0579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1.06965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6.03377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08053.pdf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deepspeed-extreme-scale-model-training-for-everyon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blog/using-deepspeed-and-megatron-to-train-megatron-turing-nlg-530b-the-worlds-largest-and-most-powerful-generative-language-model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c.re.kr/gsjw/jcs/hd" TargetMode="External"/><Relationship Id="rId2" Type="http://schemas.openxmlformats.org/officeDocument/2006/relationships/hyperlink" Target="https://slurm.schedmd.com/quickstart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7" Type="http://schemas.openxmlformats.org/officeDocument/2006/relationships/image" Target="../media/image9.png"/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(null)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c.re.kr/gsjw/jcs/hd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wang2006/distributed-training-on-perlmutter-using-horovod" TargetMode="External"/><Relationship Id="rId2" Type="http://schemas.openxmlformats.org/officeDocument/2006/relationships/hyperlink" Target="https://github.com/hwang2006/KISTI-DL-tutorial-using-horovo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wang2006/NLP-practices-on-supercomputer-with-pytorch-lightning" TargetMode="External"/><Relationship Id="rId4" Type="http://schemas.openxmlformats.org/officeDocument/2006/relationships/hyperlink" Target="https://github.com/hwang2006/distributed-training-on-supercomputer-with-pytorch-lightning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c.re.kr/jwjg/hsjw/hsjwsc/list" TargetMode="External"/><Relationship Id="rId2" Type="http://schemas.openxmlformats.org/officeDocument/2006/relationships/hyperlink" Target="https://www.ksc.re.kr/jwjg/hsjw/hsjw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8223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10683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riselab/ai-and-memory-wall-2cb4265cb0b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1.08361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7AD23E26-7F92-544D-AA57-D103FC47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2047590"/>
            <a:ext cx="6939643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chemeClr val="bg1"/>
                </a:solidFill>
                <a:latin typeface="굴림" panose="020B0600000101010101" pitchFamily="34" charset="-127"/>
                <a:ea typeface="Adobe 고딕 Std B" pitchFamily="32" charset="0"/>
                <a:cs typeface="Adobe 고딕 Std B" pitchFamily="32" charset="0"/>
              </a:defRPr>
            </a:lvl9pPr>
          </a:lstStyle>
          <a:p>
            <a:pPr algn="ctr"/>
            <a:endParaRPr kumimoji="0" lang="en-US" altLang="ko-KR" sz="1800" kern="0" dirty="0">
              <a:solidFill>
                <a:prstClr val="black"/>
              </a:solidFill>
              <a:latin typeface="Garamond" panose="02020404030301010803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슈퍼컴퓨터에서 </a:t>
            </a:r>
            <a:r>
              <a:rPr lang="ko-KR" altLang="en-US" sz="2800" b="1" dirty="0" err="1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멀티노드기반</a:t>
            </a:r>
            <a:r>
              <a:rPr lang="ko-KR" altLang="en-US" sz="2800" b="1" dirty="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분산딥러닝하기</a:t>
            </a:r>
            <a:endParaRPr lang="en-US" altLang="ko-KR" sz="2800" b="1" dirty="0">
              <a:solidFill>
                <a:schemeClr val="tx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endParaRPr lang="ko-KR" altLang="en-US" sz="6000" b="1" dirty="0">
              <a:solidFill>
                <a:schemeClr val="tx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508AB01-504D-3E46-9287-E6C544F3D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467361"/>
            <a:ext cx="7696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 b="1">
                <a:solidFill>
                  <a:srgbClr val="203864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1pPr>
            <a:lvl2pPr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dobe 고딕 Std B" pitchFamily="32" charset="0"/>
                <a:ea typeface="Adobe 고딕 Std B" pitchFamily="32" charset="0"/>
                <a:cs typeface="Adobe 고딕 Std B" pitchFamily="32" charset="0"/>
              </a:defRPr>
            </a:lvl9pPr>
          </a:lstStyle>
          <a:p>
            <a:pPr algn="ctr">
              <a:spcBef>
                <a:spcPts val="350"/>
              </a:spcBef>
              <a:buClrTx/>
            </a:pPr>
            <a:r>
              <a:rPr lang="en-US" altLang="ko-KR" sz="2800" dirty="0">
                <a:solidFill>
                  <a:srgbClr val="000000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Soonwook Hwang</a:t>
            </a:r>
          </a:p>
          <a:p>
            <a:pPr algn="ctr">
              <a:spcBef>
                <a:spcPts val="350"/>
              </a:spcBef>
              <a:buClrTx/>
            </a:pPr>
            <a:endParaRPr lang="en-US" altLang="en-US" sz="800" dirty="0">
              <a:solidFill>
                <a:srgbClr val="000000"/>
              </a:solidFill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algn="ctr">
              <a:spcBef>
                <a:spcPts val="350"/>
              </a:spcBef>
              <a:buClrTx/>
            </a:pPr>
            <a:r>
              <a:rPr lang="en-US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June 18, 2023</a:t>
            </a:r>
          </a:p>
          <a:p>
            <a:pPr algn="ctr">
              <a:spcBef>
                <a:spcPts val="350"/>
              </a:spcBef>
              <a:buClrTx/>
              <a:buFontTx/>
              <a:buNone/>
            </a:pPr>
            <a:endParaRPr lang="en-US" altLang="en-US" sz="800" dirty="0">
              <a:solidFill>
                <a:srgbClr val="000000"/>
              </a:solidFill>
              <a:latin typeface="Garamond" panose="02020404030301010803" pitchFamily="18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algn="ctr">
              <a:spcBef>
                <a:spcPts val="35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Korea Institute of Science and Technology Information </a:t>
            </a:r>
          </a:p>
        </p:txBody>
      </p:sp>
      <p:sp>
        <p:nvSpPr>
          <p:cNvPr id="2" name="TextBox 1"/>
          <p:cNvSpPr txBox="1"/>
          <p:nvPr/>
        </p:nvSpPr>
        <p:spPr bwMode="white">
          <a:xfrm>
            <a:off x="1257300" y="317349"/>
            <a:ext cx="64892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en-US" sz="1800" b="1" kern="0" dirty="0" err="1">
                <a:latin typeface="+mj-lt"/>
                <a:cs typeface="Microsoft Sans Serif" panose="020B0604020202020204" pitchFamily="34" charset="0"/>
              </a:rPr>
              <a:t>한국정보과학회</a:t>
            </a:r>
            <a:r>
              <a:rPr kumimoji="0" lang="ko-KR" altLang="en-US" sz="1800" b="1" kern="0" dirty="0">
                <a:latin typeface="+mj-lt"/>
                <a:cs typeface="Microsoft Sans Serif" panose="020B0604020202020204" pitchFamily="34" charset="0"/>
              </a:rPr>
              <a:t> </a:t>
            </a:r>
            <a:r>
              <a:rPr kumimoji="0" lang="en-US" altLang="ko-KR" sz="1800" b="1" kern="0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KCC2023 </a:t>
            </a:r>
            <a:r>
              <a:rPr kumimoji="0" lang="ko-KR" altLang="en-US" sz="1800" b="1" kern="0" dirty="0" err="1">
                <a:latin typeface="+mj-lt"/>
                <a:cs typeface="Microsoft Sans Serif" panose="020B0604020202020204" pitchFamily="34" charset="0"/>
              </a:rPr>
              <a:t>튜토리얼</a:t>
            </a:r>
            <a:r>
              <a:rPr kumimoji="0" lang="ko-KR" altLang="en-US" sz="1800" b="1" kern="0" dirty="0">
                <a:latin typeface="+mj-lt"/>
                <a:cs typeface="Microsoft Sans Serif" panose="020B0604020202020204" pitchFamily="34" charset="0"/>
              </a:rPr>
              <a:t> </a:t>
            </a:r>
            <a:r>
              <a:rPr kumimoji="0" lang="en-US" altLang="ko-KR" sz="1800" b="1" kern="0" dirty="0"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@</a:t>
            </a:r>
            <a:r>
              <a:rPr kumimoji="0" lang="ko-KR" altLang="en-US" sz="1800" b="1" kern="0" dirty="0">
                <a:latin typeface="+mj-lt"/>
                <a:cs typeface="Microsoft Sans Serif" panose="020B0604020202020204" pitchFamily="34" charset="0"/>
              </a:rPr>
              <a:t>제주 </a:t>
            </a:r>
            <a:r>
              <a:rPr kumimoji="0" lang="ko-KR" altLang="en-US" sz="1800" b="1" kern="0" dirty="0" err="1">
                <a:latin typeface="+mj-lt"/>
                <a:cs typeface="Microsoft Sans Serif" panose="020B0604020202020204" pitchFamily="34" charset="0"/>
              </a:rPr>
              <a:t>라마다프라자</a:t>
            </a:r>
            <a:r>
              <a:rPr kumimoji="0" lang="ko-KR" altLang="en-US" sz="1800" b="1" kern="0" dirty="0">
                <a:latin typeface="+mj-lt"/>
                <a:cs typeface="Microsoft Sans Serif" panose="020B0604020202020204" pitchFamily="34" charset="0"/>
              </a:rPr>
              <a:t> 호텔</a:t>
            </a:r>
          </a:p>
        </p:txBody>
      </p:sp>
    </p:spTree>
    <p:extLst>
      <p:ext uri="{BB962C8B-B14F-4D97-AF65-F5344CB8AC3E}">
        <p14:creationId xmlns:p14="http://schemas.microsoft.com/office/powerpoint/2010/main" val="1298330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Distributed 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003" y="1012371"/>
            <a:ext cx="8483237" cy="4735286"/>
          </a:xfrm>
        </p:spPr>
        <p:txBody>
          <a:bodyPr/>
          <a:lstStyle/>
          <a:p>
            <a:r>
              <a:rPr lang="en-US" altLang="ko-KR" sz="2800" dirty="0"/>
              <a:t>With More compute power and memory using multiple devices (GPU/TPU/CPU) </a:t>
            </a:r>
          </a:p>
          <a:p>
            <a:endParaRPr lang="en-US" altLang="ko-KR" sz="2800" dirty="0"/>
          </a:p>
          <a:p>
            <a:pPr lvl="1"/>
            <a:r>
              <a:rPr lang="en-US" altLang="ko-KR" sz="2400" dirty="0"/>
              <a:t>Enable training large model</a:t>
            </a: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/>
              <a:t>Speed up model training and shorten training time</a:t>
            </a:r>
          </a:p>
          <a:p>
            <a:pPr lvl="1"/>
            <a:endParaRPr lang="en-US" altLang="ko-KR" sz="2800" dirty="0"/>
          </a:p>
          <a:p>
            <a:pPr lvl="1"/>
            <a:r>
              <a:rPr lang="en-US" altLang="ko-KR" sz="2400" dirty="0"/>
              <a:t>Shorter training time allows you to do more experiments to reach your modeling goal</a:t>
            </a:r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035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Scaling with Distributed Training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507186" cy="1434873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 Training ResNet50 with ImageNet data on Neuron (A100)</a:t>
            </a:r>
          </a:p>
          <a:p>
            <a:pPr lvl="1"/>
            <a:r>
              <a:rPr lang="en-US" altLang="ko-KR" sz="2000" dirty="0"/>
              <a:t>/apps/applications/</a:t>
            </a:r>
            <a:r>
              <a:rPr lang="en-US" altLang="ko-KR" sz="2000" dirty="0" err="1"/>
              <a:t>singularity_images</a:t>
            </a:r>
            <a:r>
              <a:rPr lang="en-US" altLang="ko-KR" sz="2000" dirty="0"/>
              <a:t>/</a:t>
            </a:r>
            <a:r>
              <a:rPr lang="en-US" altLang="ko-KR" sz="2000" dirty="0" err="1"/>
              <a:t>imagenet</a:t>
            </a:r>
            <a:r>
              <a:rPr lang="en-US" altLang="ko-KR" sz="2000" dirty="0"/>
              <a:t> (~150G)</a:t>
            </a:r>
          </a:p>
          <a:p>
            <a:pPr lvl="2"/>
            <a:r>
              <a:rPr lang="en-US" altLang="ko-KR" sz="1800" dirty="0"/>
              <a:t>train #: ~1,280,000, validation #: 50,000, test #: 100,000 images</a:t>
            </a:r>
          </a:p>
          <a:p>
            <a:pPr lvl="1"/>
            <a:r>
              <a:rPr lang="en-US" altLang="ko-KR" sz="2000" dirty="0">
                <a:solidFill>
                  <a:schemeClr val="accent2"/>
                </a:solidFill>
              </a:rPr>
              <a:t>GPU #8: 10.1 min/epoch, GPU #4: 17.6 min, GPU #1: 134.7min </a:t>
            </a:r>
          </a:p>
          <a:p>
            <a:pPr lvl="2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551291" y="2778376"/>
            <a:ext cx="8161633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</a:t>
            </a:r>
            <a:r>
              <a:rPr kumimoji="0" lang="en-US" altLang="ko-KR" kern="0" dirty="0" err="1"/>
              <a:t>mpirun</a:t>
            </a:r>
            <a:r>
              <a:rPr kumimoji="0" lang="en-US" altLang="ko-KR" kern="0" dirty="0"/>
              <a:t> –np 8 python tf_keras_imagenet_resnet50.py</a:t>
            </a:r>
          </a:p>
          <a:p>
            <a:r>
              <a:rPr kumimoji="0" lang="en-US" altLang="ko-KR" kern="0" dirty="0"/>
              <a:t>Epoch 1/90</a:t>
            </a:r>
          </a:p>
          <a:p>
            <a:r>
              <a:rPr kumimoji="0" lang="en-US" altLang="ko-KR" kern="0" dirty="0"/>
              <a:t>5004/5004 [==============================] - </a:t>
            </a:r>
            <a:r>
              <a:rPr kumimoji="0" lang="en-US" altLang="ko-KR" kern="0" dirty="0">
                <a:solidFill>
                  <a:srgbClr val="FFFF00"/>
                </a:solidFill>
              </a:rPr>
              <a:t>604s 118ms/step </a:t>
            </a:r>
            <a:r>
              <a:rPr kumimoji="0" lang="en-US" altLang="ko-KR" kern="0" dirty="0"/>
              <a:t>- loss: 6.5324 - accuracy: 0.0560 - </a:t>
            </a:r>
            <a:r>
              <a:rPr kumimoji="0" lang="en-US" altLang="ko-KR" kern="0" dirty="0" err="1"/>
              <a:t>top_k_categorical_accuracy</a:t>
            </a:r>
            <a:r>
              <a:rPr kumimoji="0" lang="en-US" altLang="ko-KR" kern="0" dirty="0"/>
              <a:t>: 0.1529 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551291" y="4039018"/>
            <a:ext cx="8161633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</a:t>
            </a:r>
            <a:r>
              <a:rPr kumimoji="0" lang="en-US" altLang="ko-KR" kern="0" dirty="0" err="1"/>
              <a:t>mpirun</a:t>
            </a:r>
            <a:r>
              <a:rPr kumimoji="0" lang="en-US" altLang="ko-KR" kern="0" dirty="0"/>
              <a:t> –np 4 python tf_keras_imagenet_resnet50.py</a:t>
            </a:r>
          </a:p>
          <a:p>
            <a:r>
              <a:rPr kumimoji="0" lang="en-US" altLang="ko-KR" kern="0" dirty="0"/>
              <a:t>Epoch 1/90</a:t>
            </a:r>
          </a:p>
          <a:p>
            <a:r>
              <a:rPr kumimoji="0" lang="en-US" altLang="ko-KR" kern="0" dirty="0"/>
              <a:t>10009/10009 [==============================] - </a:t>
            </a:r>
            <a:r>
              <a:rPr kumimoji="0" lang="en-US" altLang="ko-KR" kern="0" dirty="0">
                <a:solidFill>
                  <a:srgbClr val="FFFF00"/>
                </a:solidFill>
              </a:rPr>
              <a:t>1054s 104ms/step </a:t>
            </a:r>
            <a:r>
              <a:rPr kumimoji="0" lang="en-US" altLang="ko-KR" kern="0" dirty="0"/>
              <a:t>- loss: 6.3358 - accuracy: 0.0678 - </a:t>
            </a:r>
            <a:r>
              <a:rPr kumimoji="0" lang="en-US" altLang="ko-KR" kern="0" dirty="0" err="1"/>
              <a:t>top_k_categorical_accuracy</a:t>
            </a:r>
            <a:r>
              <a:rPr kumimoji="0" lang="en-US" altLang="ko-KR" kern="0" dirty="0"/>
              <a:t>: 0.1794 </a:t>
            </a:r>
          </a:p>
        </p:txBody>
      </p:sp>
      <p:sp>
        <p:nvSpPr>
          <p:cNvPr id="9" name="TextBox 8"/>
          <p:cNvSpPr txBox="1"/>
          <p:nvPr/>
        </p:nvSpPr>
        <p:spPr bwMode="white">
          <a:xfrm>
            <a:off x="551291" y="5249383"/>
            <a:ext cx="8161633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</a:t>
            </a:r>
            <a:r>
              <a:rPr kumimoji="0" lang="en-US" altLang="ko-KR" kern="0" dirty="0" err="1"/>
              <a:t>mpirun</a:t>
            </a:r>
            <a:r>
              <a:rPr kumimoji="0" lang="en-US" altLang="ko-KR" kern="0" dirty="0"/>
              <a:t> –np 1 python tf_keras_imagenet_resnet50.py</a:t>
            </a:r>
          </a:p>
          <a:p>
            <a:r>
              <a:rPr kumimoji="0" lang="en-US" altLang="ko-KR" kern="0" dirty="0"/>
              <a:t>Epoch 1/90</a:t>
            </a:r>
          </a:p>
          <a:p>
            <a:r>
              <a:rPr kumimoji="0" lang="en-US" altLang="ko-KR" kern="0" dirty="0"/>
              <a:t>40037/40037 [==============================] - </a:t>
            </a:r>
            <a:r>
              <a:rPr kumimoji="0" lang="en-US" altLang="ko-KR" kern="0" dirty="0">
                <a:solidFill>
                  <a:srgbClr val="FFFF00"/>
                </a:solidFill>
              </a:rPr>
              <a:t>8081s 202ms/step </a:t>
            </a:r>
            <a:r>
              <a:rPr kumimoji="0" lang="en-US" altLang="ko-KR" kern="0" dirty="0"/>
              <a:t>- loss: 6.0712 - accuracy: 0.0817 - </a:t>
            </a:r>
            <a:r>
              <a:rPr kumimoji="0" lang="en-US" altLang="ko-KR" kern="0" dirty="0" err="1"/>
              <a:t>top_k_categorical_accuracy</a:t>
            </a:r>
            <a:r>
              <a:rPr kumimoji="0" lang="en-US" altLang="ko-KR" kern="0" dirty="0"/>
              <a:t>: 0.2053 </a:t>
            </a:r>
          </a:p>
        </p:txBody>
      </p:sp>
    </p:spTree>
    <p:extLst>
      <p:ext uri="{BB962C8B-B14F-4D97-AF65-F5344CB8AC3E}">
        <p14:creationId xmlns:p14="http://schemas.microsoft.com/office/powerpoint/2010/main" val="122117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Scaling with Distributed Training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507186" cy="1434873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Pytorch</a:t>
            </a:r>
            <a:r>
              <a:rPr lang="en-US" altLang="ko-KR" dirty="0"/>
              <a:t>) Training ResNet50 with ImageNet data on Neuron</a:t>
            </a:r>
          </a:p>
          <a:p>
            <a:pPr lvl="1"/>
            <a:r>
              <a:rPr lang="en-US" altLang="ko-KR" sz="2000" dirty="0"/>
              <a:t>/apps/applications/</a:t>
            </a:r>
            <a:r>
              <a:rPr lang="en-US" altLang="ko-KR" sz="2000" dirty="0" err="1"/>
              <a:t>singularity_images</a:t>
            </a:r>
            <a:r>
              <a:rPr lang="en-US" altLang="ko-KR" sz="2000" dirty="0"/>
              <a:t>/</a:t>
            </a:r>
            <a:r>
              <a:rPr lang="en-US" altLang="ko-KR" sz="2000" dirty="0" err="1"/>
              <a:t>imagenet</a:t>
            </a:r>
            <a:r>
              <a:rPr lang="en-US" altLang="ko-KR" sz="2000" dirty="0"/>
              <a:t> (~150G)</a:t>
            </a:r>
          </a:p>
          <a:p>
            <a:pPr lvl="2"/>
            <a:r>
              <a:rPr lang="en-US" altLang="ko-KR" sz="1800" dirty="0"/>
              <a:t>train #: ~1,280,000, validation #: 50,000, test #: 100,000 images</a:t>
            </a:r>
          </a:p>
          <a:p>
            <a:pPr lvl="1"/>
            <a:r>
              <a:rPr lang="en-US" altLang="ko-KR" sz="2000" dirty="0"/>
              <a:t>GPU #8: 15.04 min/epoch, GPU #4: 28.19 min, GPU #1: 134.7min </a:t>
            </a:r>
          </a:p>
          <a:p>
            <a:pPr lvl="2"/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42875" y="6535059"/>
            <a:ext cx="2133600" cy="234950"/>
          </a:xfrm>
        </p:spPr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551291" y="2794708"/>
            <a:ext cx="8161633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</a:t>
            </a:r>
            <a:r>
              <a:rPr kumimoji="0" lang="en-US" altLang="ko-KR" kern="0" dirty="0" err="1"/>
              <a:t>mpirun</a:t>
            </a:r>
            <a:r>
              <a:rPr kumimoji="0" lang="en-US" altLang="ko-KR" kern="0" dirty="0"/>
              <a:t> –np 8 python pytorch_imagenet_resnet50.py</a:t>
            </a:r>
          </a:p>
          <a:p>
            <a:r>
              <a:rPr kumimoji="0" lang="en-US" altLang="ko-KR" kern="0" dirty="0"/>
              <a:t>Train Epoch     #1: 100%|██████████| 5005/5005 [</a:t>
            </a:r>
            <a:r>
              <a:rPr kumimoji="0" lang="en-US" altLang="ko-KR" kern="0" dirty="0">
                <a:solidFill>
                  <a:srgbClr val="FFFF00"/>
                </a:solidFill>
              </a:rPr>
              <a:t>15:26</a:t>
            </a:r>
            <a:r>
              <a:rPr kumimoji="0" lang="en-US" altLang="ko-KR" kern="0" dirty="0"/>
              <a:t>&lt;00:00,  5.40it/s, loss=5.63, accuracy=5.33]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551291" y="3893613"/>
            <a:ext cx="8161633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</a:t>
            </a:r>
            <a:r>
              <a:rPr kumimoji="0" lang="en-US" altLang="ko-KR" kern="0" dirty="0" err="1"/>
              <a:t>mpirun</a:t>
            </a:r>
            <a:r>
              <a:rPr kumimoji="0" lang="en-US" altLang="ko-KR" kern="0" dirty="0"/>
              <a:t> –np 4 python pytorch_imagenet_resnet50.py</a:t>
            </a:r>
          </a:p>
          <a:p>
            <a:r>
              <a:rPr kumimoji="0" lang="en-US" altLang="ko-KR" kern="0" dirty="0"/>
              <a:t>Train Epoch     #1: 100%|██████████| 10010/10010 [</a:t>
            </a:r>
            <a:r>
              <a:rPr kumimoji="0" lang="en-US" altLang="ko-KR" kern="0" dirty="0">
                <a:solidFill>
                  <a:srgbClr val="FFFF00"/>
                </a:solidFill>
              </a:rPr>
              <a:t>28:19</a:t>
            </a:r>
            <a:r>
              <a:rPr kumimoji="0" lang="en-US" altLang="ko-KR" kern="0" dirty="0"/>
              <a:t>&lt;00:00,  5.89it/s, loss=5.53, accuracy=6.03]</a:t>
            </a:r>
          </a:p>
        </p:txBody>
      </p:sp>
      <p:sp>
        <p:nvSpPr>
          <p:cNvPr id="9" name="TextBox 8"/>
          <p:cNvSpPr txBox="1"/>
          <p:nvPr/>
        </p:nvSpPr>
        <p:spPr bwMode="white">
          <a:xfrm>
            <a:off x="551291" y="5072844"/>
            <a:ext cx="8161633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[gpu37] $ python tf_keras_imagenet_resnet50.py</a:t>
            </a:r>
          </a:p>
          <a:p>
            <a:r>
              <a:rPr kumimoji="0" lang="en-US" altLang="ko-KR" kern="0" dirty="0"/>
              <a:t>Epoch 1/90</a:t>
            </a:r>
          </a:p>
          <a:p>
            <a:r>
              <a:rPr kumimoji="0" lang="en-US" altLang="ko-KR" kern="0" dirty="0"/>
              <a:t>40037/40037 [==============================] - </a:t>
            </a:r>
            <a:r>
              <a:rPr kumimoji="0" lang="en-US" altLang="ko-KR" kern="0" dirty="0">
                <a:solidFill>
                  <a:srgbClr val="FFFF00"/>
                </a:solidFill>
              </a:rPr>
              <a:t>8081s 202ms/step </a:t>
            </a:r>
            <a:r>
              <a:rPr kumimoji="0" lang="en-US" altLang="ko-KR" kern="0" dirty="0"/>
              <a:t>- loss: 6.0712 - accuracy: 0.0817 - </a:t>
            </a:r>
            <a:r>
              <a:rPr kumimoji="0" lang="en-US" altLang="ko-KR" kern="0" dirty="0" err="1"/>
              <a:t>top_k_categorical_accuracy</a:t>
            </a:r>
            <a:r>
              <a:rPr kumimoji="0" lang="en-US" altLang="ko-KR" kern="0" dirty="0"/>
              <a:t>: 0.2053 </a:t>
            </a:r>
          </a:p>
        </p:txBody>
      </p:sp>
    </p:spTree>
    <p:extLst>
      <p:ext uri="{BB962C8B-B14F-4D97-AF65-F5344CB8AC3E}">
        <p14:creationId xmlns:p14="http://schemas.microsoft.com/office/powerpoint/2010/main" val="92304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Distributed DL Approaches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22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Distributed DL approaches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7" y="735849"/>
            <a:ext cx="8339085" cy="4121441"/>
          </a:xfrm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142876" y="4561177"/>
            <a:ext cx="4690381" cy="175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1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en-US" altLang="ko-KR" b="0" kern="0"/>
              <a:t>Different parts of </a:t>
            </a:r>
            <a:r>
              <a:rPr kumimoji="0" lang="en-US" altLang="ko-KR" kern="0">
                <a:solidFill>
                  <a:schemeClr val="tx2"/>
                </a:solidFill>
              </a:rPr>
              <a:t>model</a:t>
            </a:r>
            <a:r>
              <a:rPr kumimoji="0" lang="en-US" altLang="ko-KR" kern="0"/>
              <a:t> </a:t>
            </a:r>
            <a:r>
              <a:rPr kumimoji="0" lang="en-US" altLang="ko-KR" b="0" kern="0"/>
              <a:t>running on multiple GPUs</a:t>
            </a:r>
          </a:p>
          <a:p>
            <a:r>
              <a:rPr kumimoji="0" lang="en-US" altLang="ko-KR" b="0" kern="0"/>
              <a:t>Model is too large, which cannot fit in a single device </a:t>
            </a:r>
          </a:p>
          <a:p>
            <a:endParaRPr kumimoji="0" lang="en-US" altLang="ko-KR" ker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4649680" y="4580729"/>
            <a:ext cx="4539343" cy="173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1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en-US" altLang="ko-KR" b="0" kern="0"/>
              <a:t>Different parts of </a:t>
            </a:r>
            <a:r>
              <a:rPr kumimoji="0" lang="en-US" altLang="ko-KR" kern="0">
                <a:solidFill>
                  <a:schemeClr val="tx2"/>
                </a:solidFill>
              </a:rPr>
              <a:t>data</a:t>
            </a:r>
            <a:r>
              <a:rPr kumimoji="0" lang="en-US" altLang="ko-KR" kern="0"/>
              <a:t> </a:t>
            </a:r>
            <a:r>
              <a:rPr kumimoji="0" lang="en-US" altLang="ko-KR" b="0" kern="0"/>
              <a:t>running on multiple GPUs </a:t>
            </a:r>
          </a:p>
          <a:p>
            <a:r>
              <a:rPr kumimoji="0" lang="en-US" altLang="ko-KR" b="0" kern="0"/>
              <a:t>Data is too large, which need to be processed in parallel</a:t>
            </a:r>
          </a:p>
        </p:txBody>
      </p:sp>
    </p:spTree>
    <p:extLst>
      <p:ext uri="{BB962C8B-B14F-4D97-AF65-F5344CB8AC3E}">
        <p14:creationId xmlns:p14="http://schemas.microsoft.com/office/powerpoint/2010/main" val="7377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Parallel w/o Sync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635703" y="1236807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689148" y="1217159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직선 화살표 연결선 7"/>
          <p:cNvCxnSpPr>
            <a:stCxn id="3" idx="3"/>
            <a:endCxn id="7" idx="1"/>
          </p:cNvCxnSpPr>
          <p:nvPr/>
        </p:nvCxnSpPr>
        <p:spPr bwMode="auto">
          <a:xfrm flipV="1">
            <a:off x="3648076" y="1473571"/>
            <a:ext cx="2041072" cy="19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 bwMode="white">
          <a:xfrm>
            <a:off x="3924658" y="1187557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14" name="꺾인 연결선 13"/>
          <p:cNvCxnSpPr>
            <a:stCxn id="7" idx="3"/>
            <a:endCxn id="3" idx="2"/>
          </p:cNvCxnSpPr>
          <p:nvPr/>
        </p:nvCxnSpPr>
        <p:spPr bwMode="auto">
          <a:xfrm flipH="1">
            <a:off x="3141890" y="1473571"/>
            <a:ext cx="3771900" cy="276060"/>
          </a:xfrm>
          <a:prstGeom prst="bentConnector4">
            <a:avLst>
              <a:gd name="adj1" fmla="val -6061"/>
              <a:gd name="adj2" fmla="val 18280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 bwMode="white">
          <a:xfrm>
            <a:off x="4382042" y="1779233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276475" y="2378570"/>
            <a:ext cx="5061857" cy="101220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직선 화살표 연결선 19"/>
          <p:cNvCxnSpPr>
            <a:endCxn id="3" idx="1"/>
          </p:cNvCxnSpPr>
          <p:nvPr/>
        </p:nvCxnSpPr>
        <p:spPr bwMode="auto">
          <a:xfrm>
            <a:off x="1917247" y="1493219"/>
            <a:ext cx="7184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2635703" y="2552598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5689148" y="2532950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직선 화살표 연결선 23"/>
          <p:cNvCxnSpPr>
            <a:stCxn id="22" idx="3"/>
            <a:endCxn id="23" idx="1"/>
          </p:cNvCxnSpPr>
          <p:nvPr/>
        </p:nvCxnSpPr>
        <p:spPr bwMode="auto">
          <a:xfrm flipV="1">
            <a:off x="3648076" y="2789362"/>
            <a:ext cx="2041072" cy="19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white">
          <a:xfrm>
            <a:off x="3924658" y="2503348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26" name="꺾인 연결선 25"/>
          <p:cNvCxnSpPr>
            <a:stCxn id="23" idx="3"/>
            <a:endCxn id="22" idx="2"/>
          </p:cNvCxnSpPr>
          <p:nvPr/>
        </p:nvCxnSpPr>
        <p:spPr bwMode="auto">
          <a:xfrm flipH="1">
            <a:off x="3141890" y="2789362"/>
            <a:ext cx="3771900" cy="276060"/>
          </a:xfrm>
          <a:prstGeom prst="bentConnector4">
            <a:avLst>
              <a:gd name="adj1" fmla="val -6061"/>
              <a:gd name="adj2" fmla="val 18280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white">
          <a:xfrm>
            <a:off x="4382042" y="3095024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cxnSp>
        <p:nvCxnSpPr>
          <p:cNvPr id="29" name="직선 화살표 연결선 28"/>
          <p:cNvCxnSpPr>
            <a:endCxn id="22" idx="1"/>
          </p:cNvCxnSpPr>
          <p:nvPr/>
        </p:nvCxnSpPr>
        <p:spPr bwMode="auto">
          <a:xfrm>
            <a:off x="240847" y="2809010"/>
            <a:ext cx="23948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 bwMode="white">
          <a:xfrm>
            <a:off x="511184" y="2439678"/>
            <a:ext cx="1160895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 dirty="0"/>
              <a:t>Read Batch</a:t>
            </a:r>
          </a:p>
          <a:p>
            <a:r>
              <a:rPr kumimoji="0" lang="en-US" altLang="ko-KR" sz="1400" kern="0" dirty="0"/>
              <a:t>&amp; </a:t>
            </a:r>
            <a:r>
              <a:rPr kumimoji="0" lang="en-US" altLang="ko-KR" sz="1400" kern="0" dirty="0" err="1"/>
              <a:t>devide</a:t>
            </a:r>
            <a:r>
              <a:rPr kumimoji="0" lang="en-US" altLang="ko-KR" sz="1400" kern="0" dirty="0"/>
              <a:t>  </a:t>
            </a:r>
          </a:p>
          <a:p>
            <a:r>
              <a:rPr kumimoji="0" lang="en-US" altLang="ko-KR" sz="1400" kern="0" dirty="0"/>
              <a:t>by workers 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2635703" y="3868389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5689148" y="3848741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 bwMode="auto">
          <a:xfrm flipV="1">
            <a:off x="3648076" y="4105153"/>
            <a:ext cx="2041072" cy="19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 bwMode="white">
          <a:xfrm>
            <a:off x="3924658" y="3819139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36" name="꺾인 연결선 35"/>
          <p:cNvCxnSpPr>
            <a:stCxn id="33" idx="3"/>
            <a:endCxn id="32" idx="2"/>
          </p:cNvCxnSpPr>
          <p:nvPr/>
        </p:nvCxnSpPr>
        <p:spPr bwMode="auto">
          <a:xfrm flipH="1">
            <a:off x="3141890" y="4105153"/>
            <a:ext cx="3771900" cy="276060"/>
          </a:xfrm>
          <a:prstGeom prst="bentConnector4">
            <a:avLst>
              <a:gd name="adj1" fmla="val -6061"/>
              <a:gd name="adj2" fmla="val 18280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 bwMode="white">
          <a:xfrm>
            <a:off x="4382042" y="4410815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276475" y="3676788"/>
            <a:ext cx="5061857" cy="107121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직선 화살표 연결선 38"/>
          <p:cNvCxnSpPr>
            <a:endCxn id="32" idx="1"/>
          </p:cNvCxnSpPr>
          <p:nvPr/>
        </p:nvCxnSpPr>
        <p:spPr bwMode="auto">
          <a:xfrm flipV="1">
            <a:off x="1926248" y="4124801"/>
            <a:ext cx="709455" cy="1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 bwMode="white">
          <a:xfrm>
            <a:off x="2602060" y="2193314"/>
            <a:ext cx="155202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Worker/device 1</a:t>
            </a:r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1917247" y="1493219"/>
            <a:ext cx="9001" cy="26428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 bwMode="white">
          <a:xfrm>
            <a:off x="2547415" y="3520385"/>
            <a:ext cx="155202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Worker/device 2</a:t>
            </a: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276475" y="1128005"/>
            <a:ext cx="5061857" cy="99415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 bwMode="white">
          <a:xfrm>
            <a:off x="2547416" y="900080"/>
            <a:ext cx="155202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Worker/device 0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>
          <a:xfrm>
            <a:off x="240847" y="5000253"/>
            <a:ext cx="8537393" cy="1315791"/>
          </a:xfrm>
        </p:spPr>
        <p:txBody>
          <a:bodyPr/>
          <a:lstStyle/>
          <a:p>
            <a:r>
              <a:rPr lang="en-US" altLang="ko-KR" dirty="0"/>
              <a:t>How to divide/distribute batches to workers</a:t>
            </a:r>
          </a:p>
          <a:p>
            <a:r>
              <a:rPr lang="en-US" altLang="ko-KR" dirty="0"/>
              <a:t>When/How to </a:t>
            </a:r>
            <a:r>
              <a:rPr lang="en-US" altLang="ko-KR" dirty="0" err="1"/>
              <a:t>synchoronize</a:t>
            </a:r>
            <a:r>
              <a:rPr lang="en-US" altLang="ko-KR" dirty="0"/>
              <a:t> workers</a:t>
            </a:r>
          </a:p>
          <a:p>
            <a:r>
              <a:rPr lang="en-US" altLang="ko-KR" dirty="0"/>
              <a:t>How to maintain consistency in states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55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 bwMode="auto">
          <a:xfrm>
            <a:off x="6804938" y="2144459"/>
            <a:ext cx="16329" cy="26218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Parallel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379888" y="1867078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061930" y="1867078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직선 화살표 연결선 7"/>
          <p:cNvCxnSpPr>
            <a:stCxn id="3" idx="3"/>
            <a:endCxn id="7" idx="1"/>
          </p:cNvCxnSpPr>
          <p:nvPr/>
        </p:nvCxnSpPr>
        <p:spPr bwMode="auto">
          <a:xfrm>
            <a:off x="3392261" y="2123490"/>
            <a:ext cx="1669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 bwMode="white">
          <a:xfrm>
            <a:off x="3587198" y="1817828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20" name="직선 화살표 연결선 19"/>
          <p:cNvCxnSpPr>
            <a:endCxn id="3" idx="1"/>
          </p:cNvCxnSpPr>
          <p:nvPr/>
        </p:nvCxnSpPr>
        <p:spPr bwMode="auto">
          <a:xfrm>
            <a:off x="1661432" y="2123490"/>
            <a:ext cx="7184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2379888" y="3182869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5061930" y="3182869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직선 화살표 연결선 23"/>
          <p:cNvCxnSpPr>
            <a:stCxn id="22" idx="3"/>
            <a:endCxn id="23" idx="1"/>
          </p:cNvCxnSpPr>
          <p:nvPr/>
        </p:nvCxnSpPr>
        <p:spPr bwMode="auto">
          <a:xfrm>
            <a:off x="3392261" y="3439281"/>
            <a:ext cx="1669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 bwMode="white">
          <a:xfrm>
            <a:off x="3587198" y="3133619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29" name="직선 화살표 연결선 28"/>
          <p:cNvCxnSpPr>
            <a:endCxn id="22" idx="1"/>
          </p:cNvCxnSpPr>
          <p:nvPr/>
        </p:nvCxnSpPr>
        <p:spPr bwMode="auto">
          <a:xfrm>
            <a:off x="142875" y="3419633"/>
            <a:ext cx="2237013" cy="19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 bwMode="white">
          <a:xfrm>
            <a:off x="368498" y="3069949"/>
            <a:ext cx="1160895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Read Batch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devide</a:t>
            </a:r>
            <a:r>
              <a:rPr kumimoji="0" lang="en-US" altLang="ko-KR" sz="1400" kern="0"/>
              <a:t>  </a:t>
            </a:r>
          </a:p>
          <a:p>
            <a:r>
              <a:rPr kumimoji="0" lang="en-US" altLang="ko-KR" sz="1400" kern="0"/>
              <a:t>by workers 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2379888" y="4498660"/>
            <a:ext cx="1012373" cy="512824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Model 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5061930" y="4498660"/>
            <a:ext cx="1224642" cy="512824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 bwMode="auto">
          <a:xfrm>
            <a:off x="3392261" y="4755072"/>
            <a:ext cx="1669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/>
          <p:cNvSpPr txBox="1"/>
          <p:nvPr/>
        </p:nvSpPr>
        <p:spPr bwMode="white">
          <a:xfrm>
            <a:off x="3554540" y="4449410"/>
            <a:ext cx="13227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Forward pass</a:t>
            </a:r>
          </a:p>
          <a:p>
            <a:r>
              <a:rPr kumimoji="0" lang="en-US" altLang="ko-KR" sz="1400" kern="0"/>
              <a:t>&amp; </a:t>
            </a:r>
            <a:r>
              <a:rPr kumimoji="0" lang="en-US" altLang="ko-KR" sz="1400" kern="0" err="1"/>
              <a:t>Backprop</a:t>
            </a:r>
            <a:endParaRPr kumimoji="0" lang="ko-KR" altLang="en-US" sz="1400" kern="0"/>
          </a:p>
        </p:txBody>
      </p:sp>
      <p:cxnSp>
        <p:nvCxnSpPr>
          <p:cNvPr id="39" name="직선 화살표 연결선 38"/>
          <p:cNvCxnSpPr>
            <a:endCxn id="32" idx="1"/>
          </p:cNvCxnSpPr>
          <p:nvPr/>
        </p:nvCxnSpPr>
        <p:spPr bwMode="auto">
          <a:xfrm flipV="1">
            <a:off x="1670433" y="4755072"/>
            <a:ext cx="709455" cy="1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 bwMode="white">
          <a:xfrm>
            <a:off x="2346245" y="2823585"/>
            <a:ext cx="92685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 1</a:t>
            </a:r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1661432" y="2123490"/>
            <a:ext cx="9001" cy="26428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 bwMode="white">
          <a:xfrm>
            <a:off x="2291600" y="4150656"/>
            <a:ext cx="92685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 2</a:t>
            </a:r>
          </a:p>
        </p:txBody>
      </p:sp>
      <p:sp>
        <p:nvSpPr>
          <p:cNvPr id="31" name="TextBox 30"/>
          <p:cNvSpPr txBox="1"/>
          <p:nvPr/>
        </p:nvSpPr>
        <p:spPr bwMode="white">
          <a:xfrm>
            <a:off x="2291601" y="1530351"/>
            <a:ext cx="92685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Worker 0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7288612" y="1888047"/>
            <a:ext cx="1224642" cy="51282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Averaged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288612" y="3163221"/>
            <a:ext cx="1224642" cy="51282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Averaged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7288612" y="4458433"/>
            <a:ext cx="1224642" cy="51282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Averaged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>
                <a:latin typeface="Arial" charset="0"/>
              </a:rPr>
              <a:t>Gradient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직선 화살표 연결선 20"/>
          <p:cNvCxnSpPr>
            <a:stCxn id="7" idx="3"/>
            <a:endCxn id="40" idx="1"/>
          </p:cNvCxnSpPr>
          <p:nvPr/>
        </p:nvCxnSpPr>
        <p:spPr bwMode="auto">
          <a:xfrm>
            <a:off x="6286572" y="2123490"/>
            <a:ext cx="1002040" cy="20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>
            <a:off x="6269226" y="3439281"/>
            <a:ext cx="1002040" cy="20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직선 화살표 연결선 46"/>
          <p:cNvCxnSpPr/>
          <p:nvPr/>
        </p:nvCxnSpPr>
        <p:spPr bwMode="auto">
          <a:xfrm>
            <a:off x="6286572" y="4753741"/>
            <a:ext cx="1002040" cy="20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꺾인 연결선 58"/>
          <p:cNvCxnSpPr>
            <a:stCxn id="40" idx="2"/>
            <a:endCxn id="3" idx="2"/>
          </p:cNvCxnSpPr>
          <p:nvPr/>
        </p:nvCxnSpPr>
        <p:spPr bwMode="auto">
          <a:xfrm rot="5400000" flipH="1">
            <a:off x="5383019" y="-117042"/>
            <a:ext cx="20969" cy="5014858"/>
          </a:xfrm>
          <a:prstGeom prst="bentConnector3">
            <a:avLst>
              <a:gd name="adj1" fmla="val -10901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 bwMode="white">
          <a:xfrm>
            <a:off x="4602100" y="2475252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cxnSp>
        <p:nvCxnSpPr>
          <p:cNvPr id="60" name="꺾인 연결선 59"/>
          <p:cNvCxnSpPr/>
          <p:nvPr/>
        </p:nvCxnSpPr>
        <p:spPr bwMode="auto">
          <a:xfrm rot="5400000" flipH="1">
            <a:off x="5383020" y="1212944"/>
            <a:ext cx="20969" cy="5014858"/>
          </a:xfrm>
          <a:prstGeom prst="bentConnector3">
            <a:avLst>
              <a:gd name="adj1" fmla="val -10901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꺾인 연결선 60"/>
          <p:cNvCxnSpPr/>
          <p:nvPr/>
        </p:nvCxnSpPr>
        <p:spPr bwMode="auto">
          <a:xfrm rot="5400000" flipH="1">
            <a:off x="5383019" y="2486362"/>
            <a:ext cx="20969" cy="5014858"/>
          </a:xfrm>
          <a:prstGeom prst="bentConnector3">
            <a:avLst>
              <a:gd name="adj1" fmla="val -10901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 bwMode="white">
          <a:xfrm>
            <a:off x="4776510" y="5089723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sp>
        <p:nvSpPr>
          <p:cNvPr id="27" name="TextBox 26"/>
          <p:cNvSpPr txBox="1"/>
          <p:nvPr/>
        </p:nvSpPr>
        <p:spPr bwMode="white">
          <a:xfrm>
            <a:off x="4661544" y="3773932"/>
            <a:ext cx="149271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kern="0"/>
              <a:t>Weight updates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 rot="16200000">
            <a:off x="5881293" y="3248910"/>
            <a:ext cx="1889894" cy="511103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Average gradients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>
                <a:solidFill>
                  <a:schemeClr val="bg1"/>
                </a:solidFill>
                <a:latin typeface="Arial" charset="0"/>
              </a:rPr>
              <a:t>&amp; Sync workers</a:t>
            </a:r>
            <a:endParaRPr kumimoji="0" lang="ko-KR" alt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0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synchronize model parameters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292000"/>
            <a:ext cx="8229600" cy="4112757"/>
          </a:xfrm>
        </p:spPr>
        <p:txBody>
          <a:bodyPr/>
          <a:lstStyle/>
          <a:p>
            <a:r>
              <a:rPr lang="en-US" altLang="ko-KR" dirty="0"/>
              <a:t>Parameter Server (centralized)</a:t>
            </a:r>
          </a:p>
          <a:p>
            <a:pPr lvl="1"/>
            <a:r>
              <a:rPr lang="en-US" altLang="ko-KR" dirty="0"/>
              <a:t>Synchronous </a:t>
            </a:r>
          </a:p>
          <a:p>
            <a:pPr lvl="1"/>
            <a:r>
              <a:rPr lang="en-US" altLang="ko-KR" dirty="0"/>
              <a:t>Asynchronous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Sync </a:t>
            </a:r>
            <a:r>
              <a:rPr lang="en-US" altLang="ko-KR" dirty="0" err="1"/>
              <a:t>AllReduce</a:t>
            </a:r>
            <a:r>
              <a:rPr lang="en-US" altLang="ko-KR" dirty="0"/>
              <a:t> (decentralized)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18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Parameter Server (PS)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8" y="1155940"/>
            <a:ext cx="8145961" cy="4700770"/>
          </a:xfrm>
        </p:spPr>
      </p:pic>
    </p:spTree>
    <p:extLst>
      <p:ext uri="{BB962C8B-B14F-4D97-AF65-F5344CB8AC3E}">
        <p14:creationId xmlns:p14="http://schemas.microsoft.com/office/powerpoint/2010/main" val="41115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Asynchronous vs. Synchronous 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20390"/>
            <a:ext cx="8229600" cy="4372542"/>
          </a:xfrm>
        </p:spPr>
        <p:txBody>
          <a:bodyPr/>
          <a:lstStyle/>
          <a:p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665"/>
            <a:ext cx="9144000" cy="44172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3654" y="5547376"/>
            <a:ext cx="8356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Figure from Large Scale Distributed Deep Networks</a:t>
            </a:r>
          </a:p>
          <a:p>
            <a:r>
              <a:rPr lang="en-US" altLang="ko-KR" dirty="0">
                <a:hlinkClick r:id="rId4"/>
              </a:rPr>
              <a:t>https://static.googleusercontent.com/media/research.google.com/ko//archive/large_deep_networks_nips2012.pdf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 bwMode="white">
          <a:xfrm>
            <a:off x="5176157" y="710970"/>
            <a:ext cx="37430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 err="1">
                <a:solidFill>
                  <a:schemeClr val="tx2"/>
                </a:solidFill>
              </a:rPr>
              <a:t>Sandblaset</a:t>
            </a:r>
            <a:r>
              <a:rPr kumimoji="0" lang="en-US" altLang="ko-KR" b="1" kern="0">
                <a:solidFill>
                  <a:schemeClr val="tx2"/>
                </a:solidFill>
              </a:rPr>
              <a:t> L-BFGS:</a:t>
            </a:r>
          </a:p>
          <a:p>
            <a:r>
              <a:rPr kumimoji="0" lang="en-US" altLang="ko-KR" sz="1400" b="1" kern="0">
                <a:solidFill>
                  <a:schemeClr val="tx2"/>
                </a:solidFill>
              </a:rPr>
              <a:t>Batch Distributed Parameter Storage</a:t>
            </a:r>
          </a:p>
          <a:p>
            <a:r>
              <a:rPr kumimoji="0" lang="en-US" altLang="ko-KR" sz="1400" b="1" kern="0">
                <a:solidFill>
                  <a:schemeClr val="tx2"/>
                </a:solidFill>
              </a:rPr>
              <a:t>and </a:t>
            </a:r>
            <a:r>
              <a:rPr kumimoji="0" lang="en-US" altLang="ko-KR" sz="1400" b="1" kern="0" err="1">
                <a:solidFill>
                  <a:schemeClr val="tx2"/>
                </a:solidFill>
              </a:rPr>
              <a:t>Manupulation</a:t>
            </a:r>
            <a:r>
              <a:rPr kumimoji="0" lang="en-US" altLang="ko-KR" sz="1400" b="1" kern="0">
                <a:solidFill>
                  <a:schemeClr val="tx2"/>
                </a:solidFill>
              </a:rPr>
              <a:t> </a:t>
            </a:r>
          </a:p>
          <a:p>
            <a:endParaRPr kumimoji="0" lang="ko-KR" altLang="en-US" sz="1400" b="1" ker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white">
          <a:xfrm>
            <a:off x="669472" y="717322"/>
            <a:ext cx="34198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>
                <a:solidFill>
                  <a:schemeClr val="tx2"/>
                </a:solidFill>
              </a:rPr>
              <a:t>Downpour SGD:</a:t>
            </a:r>
          </a:p>
          <a:p>
            <a:r>
              <a:rPr kumimoji="0" lang="en-US" altLang="ko-KR" sz="1400" b="1" kern="0">
                <a:solidFill>
                  <a:schemeClr val="tx2"/>
                </a:solidFill>
              </a:rPr>
              <a:t>Online Asynchronous Stochastic </a:t>
            </a:r>
          </a:p>
          <a:p>
            <a:r>
              <a:rPr kumimoji="0" lang="en-US" altLang="ko-KR" sz="1400" b="1" kern="0">
                <a:solidFill>
                  <a:schemeClr val="tx2"/>
                </a:solidFill>
              </a:rPr>
              <a:t>Gradient Descent </a:t>
            </a:r>
            <a:endParaRPr kumimoji="0" lang="ko-KR" altLang="en-US" sz="1400" b="1" ker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9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360" y="704533"/>
            <a:ext cx="8229600" cy="5502445"/>
          </a:xfrm>
        </p:spPr>
        <p:txBody>
          <a:bodyPr/>
          <a:lstStyle/>
          <a:p>
            <a:r>
              <a:rPr lang="en-US" altLang="ko-KR" sz="1800" dirty="0"/>
              <a:t>KISTI-6 /w ~600PF is coming in 2024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It is expected that several thousands of GPUs(?) are available </a:t>
            </a:r>
          </a:p>
          <a:p>
            <a:r>
              <a:rPr lang="en-US" altLang="ko-KR" sz="1800" dirty="0"/>
              <a:t>Is a large-scale LM (Language Model) training an exclusive(?) task that can be conducted by big tech companies (e.g., Google, Meta, MS) running data center facilities?</a:t>
            </a:r>
          </a:p>
          <a:p>
            <a:r>
              <a:rPr lang="en-US" altLang="ko-KR" sz="1800" dirty="0"/>
              <a:t>Why is it that large-scale LM (LLM) R&amp;D is so hard in Korea?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Lack of computing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Lack of datasets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Lack of skills?? </a:t>
            </a:r>
          </a:p>
          <a:p>
            <a:r>
              <a:rPr lang="en-US" altLang="ko-KR" sz="1800" dirty="0"/>
              <a:t>What can KISTI do in contributing to large-scale LM R&amp;D in Korea?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KISTI is uniquely positioned to running a </a:t>
            </a:r>
            <a:r>
              <a:rPr lang="en-US" altLang="ko-KR" sz="1600" dirty="0" err="1"/>
              <a:t>genenal</a:t>
            </a:r>
            <a:r>
              <a:rPr lang="en-US" altLang="ko-KR" sz="1600" dirty="0"/>
              <a:t>-purpose national supercomputing </a:t>
            </a:r>
            <a:r>
              <a:rPr lang="en-US" altLang="ko-KR" sz="1600" dirty="0" err="1"/>
              <a:t>facilitiy</a:t>
            </a:r>
            <a:r>
              <a:rPr lang="en-US" altLang="ko-KR" sz="1600" dirty="0"/>
              <a:t> in Korea </a:t>
            </a:r>
          </a:p>
          <a:p>
            <a:r>
              <a:rPr lang="en-US" altLang="ko-KR" sz="1800" dirty="0"/>
              <a:t>Is KISTI’s supercomputing facility easy to access for users to do large-</a:t>
            </a:r>
            <a:r>
              <a:rPr lang="en-US" altLang="ko-KR" sz="1800" dirty="0" err="1"/>
              <a:t>scal</a:t>
            </a:r>
            <a:r>
              <a:rPr lang="en-US" altLang="ko-KR" sz="1800" dirty="0"/>
              <a:t> distributed deep learning R&amp;D?</a:t>
            </a:r>
          </a:p>
          <a:p>
            <a:r>
              <a:rPr lang="en-US" altLang="ko-KR" sz="1800" dirty="0"/>
              <a:t>What are the most significant barriers that prevent users from having access to KISTI supercomputing facilities in conducting large-scale distributed training?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Is it because of the </a:t>
            </a:r>
            <a:r>
              <a:rPr lang="en-US" altLang="ko-KR" sz="1600" dirty="0" err="1"/>
              <a:t>tranditional</a:t>
            </a:r>
            <a:r>
              <a:rPr lang="en-US" altLang="ko-KR" sz="1600" dirty="0"/>
              <a:t> batch-scheduling based service?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??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6" name="제목 1"/>
          <p:cNvSpPr txBox="1">
            <a:spLocks/>
          </p:cNvSpPr>
          <p:nvPr/>
        </p:nvSpPr>
        <p:spPr bwMode="black">
          <a:xfrm>
            <a:off x="284298" y="30480"/>
            <a:ext cx="861604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i="0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kumimoji="0" lang="en-US" altLang="ko-KR" sz="2400" kern="0" dirty="0"/>
              <a:t>Some Motivational thoughts on large-scale DL pract</a:t>
            </a:r>
            <a:r>
              <a:rPr kumimoji="0" lang="en-US" altLang="ko-KR" sz="2400" i="1" kern="0" dirty="0"/>
              <a:t>ices</a:t>
            </a:r>
            <a:r>
              <a:rPr kumimoji="0" lang="en-US" altLang="ko-KR" sz="2400" kern="0" dirty="0"/>
              <a:t> on top of national supercomputing facilities</a:t>
            </a:r>
            <a:endParaRPr kumimoji="0" lang="ko-KR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42958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Synchronous PS 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8481"/>
            <a:ext cx="8229600" cy="44577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2276475" y="1828795"/>
            <a:ext cx="1126672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276475" y="3067952"/>
            <a:ext cx="2703739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76474" y="4290780"/>
            <a:ext cx="1724025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674303" y="1845124"/>
            <a:ext cx="1604282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657977" y="3067952"/>
            <a:ext cx="1126672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657974" y="4290780"/>
            <a:ext cx="1636940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177402" y="5910942"/>
            <a:ext cx="3496901" cy="4191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tep</a:t>
            </a: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 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forward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pass &amp;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backprop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63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Asynchronous PS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1309461"/>
            <a:ext cx="7315200" cy="447675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 bwMode="auto">
          <a:xfrm>
            <a:off x="2684689" y="3360057"/>
            <a:ext cx="1126672" cy="37555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811361" y="3360057"/>
            <a:ext cx="1234168" cy="37555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045529" y="3360056"/>
            <a:ext cx="1126672" cy="37555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172201" y="3360056"/>
            <a:ext cx="1616528" cy="37555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684689" y="4264023"/>
            <a:ext cx="2246540" cy="3896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931229" y="4258121"/>
            <a:ext cx="1240972" cy="39552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172201" y="4261073"/>
            <a:ext cx="1616528" cy="3925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681287" y="5182052"/>
            <a:ext cx="1335542" cy="3533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016214" y="5176150"/>
            <a:ext cx="1029315" cy="3755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045529" y="5182051"/>
            <a:ext cx="1335542" cy="36966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380455" y="5182051"/>
            <a:ext cx="1408273" cy="36966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step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AllReduce</a:t>
            </a:r>
            <a:r>
              <a:rPr lang="en-US" altLang="ko-KR" dirty="0"/>
              <a:t> operation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998082"/>
            <a:ext cx="8229600" cy="2055358"/>
          </a:xfrm>
        </p:spPr>
        <p:txBody>
          <a:bodyPr/>
          <a:lstStyle/>
          <a:p>
            <a:r>
              <a:rPr lang="en-US" altLang="ko-KR" sz="2800" dirty="0"/>
              <a:t>a collective communication operation that reduce a set of arrays on distributed workers to a single array that is then re-distributed back to each workers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2" y="3200400"/>
            <a:ext cx="7997668" cy="30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3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Ring </a:t>
            </a:r>
            <a:r>
              <a:rPr lang="en-US" altLang="ko-KR" dirty="0" err="1"/>
              <a:t>AllReduce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1558018" y="5772748"/>
            <a:ext cx="6419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Source Serif Pro"/>
              </a:rPr>
              <a:t>Horovod</a:t>
            </a:r>
            <a:r>
              <a:rPr lang="en-US" altLang="ko-KR" b="1" dirty="0">
                <a:latin typeface="Source Serif Pro"/>
              </a:rPr>
              <a:t>: fast and easy distributed deep learning in </a:t>
            </a:r>
            <a:r>
              <a:rPr lang="en-US" altLang="ko-KR" b="1" dirty="0" err="1">
                <a:latin typeface="Source Serif Pro"/>
              </a:rPr>
              <a:t>Tensorflow</a:t>
            </a:r>
            <a:endParaRPr lang="en-US" altLang="ko-KR" b="1" dirty="0">
              <a:latin typeface="Source Serif Pro"/>
            </a:endParaRPr>
          </a:p>
          <a:p>
            <a:pPr algn="ctr"/>
            <a:r>
              <a:rPr lang="en-US" altLang="ko-KR" dirty="0">
                <a:latin typeface="Source Serif Pro"/>
                <a:hlinkClick r:id="rId2"/>
              </a:rPr>
              <a:t>https://arxiv.org/pdf/1802.05799.pdf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1200231"/>
            <a:ext cx="8670472" cy="4677575"/>
          </a:xfr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2542"/>
            <a:ext cx="8397240" cy="3852979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52695" y="720514"/>
            <a:ext cx="8229600" cy="51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1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en-US" altLang="ko-KR" kern="0"/>
              <a:t>Synchronized w/o parameter server(s)</a:t>
            </a:r>
            <a:r>
              <a:rPr kumimoji="0" lang="ko-KR" altLang="en-US" kern="0"/>
              <a:t> </a:t>
            </a:r>
            <a:endParaRPr kumimoji="0" lang="en-US" altLang="ko-KR" kern="0"/>
          </a:p>
        </p:txBody>
      </p:sp>
    </p:spTree>
    <p:extLst>
      <p:ext uri="{BB962C8B-B14F-4D97-AF65-F5344CB8AC3E}">
        <p14:creationId xmlns:p14="http://schemas.microsoft.com/office/powerpoint/2010/main" val="373854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Latency Breakdown of Data Parallelism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48030"/>
            <a:ext cx="8229600" cy="499961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9991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 Parallel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7175" y="1677126"/>
            <a:ext cx="4735286" cy="3704543"/>
          </a:xfrm>
        </p:spPr>
        <p:txBody>
          <a:bodyPr/>
          <a:lstStyle/>
          <a:p>
            <a:r>
              <a:rPr lang="en-US" altLang="ko-KR"/>
              <a:t>Inter-layer Model Parallel </a:t>
            </a:r>
          </a:p>
          <a:p>
            <a:pPr lvl="1"/>
            <a:r>
              <a:rPr lang="en-US" altLang="ko-KR"/>
              <a:t>pipeline parallel</a:t>
            </a:r>
          </a:p>
          <a:p>
            <a:r>
              <a:rPr lang="en-US" altLang="ko-KR"/>
              <a:t>Intra-layer Model Parallel </a:t>
            </a:r>
          </a:p>
          <a:p>
            <a:pPr lvl="1"/>
            <a:r>
              <a:rPr lang="en-US" altLang="ko-KR"/>
              <a:t>Tensor parallel </a:t>
            </a:r>
          </a:p>
          <a:p>
            <a:r>
              <a:rPr lang="en-US" altLang="ko-KR"/>
              <a:t>Multi-dimensional Parallel</a:t>
            </a:r>
          </a:p>
          <a:p>
            <a:pPr lvl="1"/>
            <a:r>
              <a:rPr lang="en-US" altLang="ko-KR"/>
              <a:t>3D parallel 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301568"/>
            <a:ext cx="4457700" cy="33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Inter/Intra-layer Model Parallel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021443"/>
            <a:ext cx="8854169" cy="256358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75" y="3585029"/>
            <a:ext cx="9001125" cy="266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white">
          <a:xfrm>
            <a:off x="7474953" y="1980070"/>
            <a:ext cx="16690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b="1" kern="0"/>
              <a:t>Inter-layer</a:t>
            </a:r>
          </a:p>
          <a:p>
            <a:r>
              <a:rPr kumimoji="0" lang="en-US" altLang="ko-KR" sz="1800" b="1" kern="0"/>
              <a:t>model parallel</a:t>
            </a:r>
            <a:endParaRPr kumimoji="0" lang="ko-KR" altLang="en-US" sz="1800" b="1" kern="0"/>
          </a:p>
        </p:txBody>
      </p:sp>
      <p:sp>
        <p:nvSpPr>
          <p:cNvPr id="8" name="TextBox 7"/>
          <p:cNvSpPr txBox="1"/>
          <p:nvPr/>
        </p:nvSpPr>
        <p:spPr bwMode="white">
          <a:xfrm>
            <a:off x="7501402" y="4531642"/>
            <a:ext cx="16161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b="1" kern="0"/>
              <a:t>Intra-layer</a:t>
            </a:r>
          </a:p>
          <a:p>
            <a:r>
              <a:rPr kumimoji="0" lang="en-US" altLang="ko-KR" sz="1800" b="1" kern="0"/>
              <a:t>model </a:t>
            </a:r>
            <a:r>
              <a:rPr kumimoji="0" lang="en-US" altLang="ko-KR" sz="1800" b="1" kern="0" err="1"/>
              <a:t>paralle</a:t>
            </a:r>
            <a:endParaRPr kumimoji="0" lang="ko-KR" altLang="en-US" sz="1800" b="1" kern="0"/>
          </a:p>
        </p:txBody>
      </p:sp>
    </p:spTree>
    <p:extLst>
      <p:ext uri="{BB962C8B-B14F-4D97-AF65-F5344CB8AC3E}">
        <p14:creationId xmlns:p14="http://schemas.microsoft.com/office/powerpoint/2010/main" val="302409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Pipeline Model Parallel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205335"/>
            <a:ext cx="8792265" cy="3575957"/>
          </a:xfrm>
        </p:spPr>
      </p:pic>
      <p:sp>
        <p:nvSpPr>
          <p:cNvPr id="6" name="TextBox 5"/>
          <p:cNvSpPr txBox="1"/>
          <p:nvPr/>
        </p:nvSpPr>
        <p:spPr bwMode="white">
          <a:xfrm>
            <a:off x="1694557" y="4980126"/>
            <a:ext cx="60580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/>
              <a:t>GPipe</a:t>
            </a:r>
            <a:r>
              <a:rPr lang="en-US" altLang="ko-KR" b="1"/>
              <a:t>: Easy Scaling with Micro-Batch Pipeline Parallelism</a:t>
            </a:r>
          </a:p>
          <a:p>
            <a:pPr algn="ctr"/>
            <a:r>
              <a:rPr kumimoji="0" lang="en-US" altLang="ko-KR" kern="0"/>
              <a:t> </a:t>
            </a:r>
            <a:r>
              <a:rPr kumimoji="0" lang="en-US" altLang="ko-KR" kern="0">
                <a:hlinkClick r:id="rId3"/>
              </a:rPr>
              <a:t>https://arxiv.org/pdf/1811.06965.pdf</a:t>
            </a:r>
            <a:endParaRPr kumimoji="0" lang="en-US" altLang="ko-KR" kern="0"/>
          </a:p>
          <a:p>
            <a:pPr algn="ctr"/>
            <a:endParaRPr kumimoji="0" lang="en-US" altLang="ko-KR" b="1" kern="0"/>
          </a:p>
          <a:p>
            <a:pPr algn="just"/>
            <a:r>
              <a:rPr lang="en-US" altLang="ko-KR" b="1" err="1"/>
              <a:t>PipeDream</a:t>
            </a:r>
            <a:r>
              <a:rPr lang="en-US" altLang="ko-KR" b="1"/>
              <a:t>: Fast and Efficient Pipeline Parallel DNN Training </a:t>
            </a:r>
          </a:p>
          <a:p>
            <a:pPr algn="ctr"/>
            <a:r>
              <a:rPr kumimoji="0" lang="en-US" altLang="ko-KR" kern="0">
                <a:hlinkClick r:id="rId4"/>
              </a:rPr>
              <a:t>https://arxiv.org/pdf/1806.03377.pdf</a:t>
            </a:r>
            <a:endParaRPr kumimoji="0" lang="ko-KR" altLang="en-US" kern="0"/>
          </a:p>
        </p:txBody>
      </p:sp>
    </p:spTree>
    <p:extLst>
      <p:ext uri="{BB962C8B-B14F-4D97-AF65-F5344CB8AC3E}">
        <p14:creationId xmlns:p14="http://schemas.microsoft.com/office/powerpoint/2010/main" val="115036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 Parallel 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42" y="829634"/>
            <a:ext cx="6078514" cy="45862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381000" y="5581804"/>
            <a:ext cx="876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/>
              <a:t>Megatron</a:t>
            </a:r>
            <a:r>
              <a:rPr lang="en-US" altLang="ko-KR" b="1"/>
              <a:t>-LM: Training Multi-Billion Parameter Language Models Using Model Parallelism</a:t>
            </a:r>
            <a:endParaRPr kumimoji="0" lang="en-US" altLang="ko-KR" b="1" kern="0">
              <a:hlinkClick r:id="rId3"/>
            </a:endParaRPr>
          </a:p>
          <a:p>
            <a:pPr algn="ctr"/>
            <a:r>
              <a:rPr kumimoji="0" lang="en-US" altLang="ko-KR" kern="0">
                <a:hlinkClick r:id="rId3"/>
              </a:rPr>
              <a:t>https://arxiv.org/pdf/1909.08053.pdf</a:t>
            </a:r>
            <a:endParaRPr kumimoji="0" lang="ko-KR" altLang="en-US" kern="0"/>
          </a:p>
        </p:txBody>
      </p:sp>
    </p:spTree>
    <p:extLst>
      <p:ext uri="{BB962C8B-B14F-4D97-AF65-F5344CB8AC3E}">
        <p14:creationId xmlns:p14="http://schemas.microsoft.com/office/powerpoint/2010/main" val="351311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3D Parallel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81000" y="712953"/>
            <a:ext cx="8229600" cy="64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1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en-US" altLang="ko-KR" kern="0" dirty="0"/>
              <a:t>Data Parallel + Pipeline Parallel  + Tensor Parallel</a:t>
            </a:r>
          </a:p>
          <a:p>
            <a:pPr lvl="1"/>
            <a:r>
              <a:rPr kumimoji="0" lang="en-US" altLang="ko-KR" kern="0" dirty="0"/>
              <a:t>32 workers (2DP x 4PP x 4TP)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670602"/>
            <a:ext cx="8021320" cy="4081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white">
          <a:xfrm>
            <a:off x="0" y="5751783"/>
            <a:ext cx="93399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 err="1"/>
              <a:t>DeepSpeed</a:t>
            </a:r>
            <a:r>
              <a:rPr lang="en-US" altLang="ko-KR" b="1" dirty="0"/>
              <a:t>: Extreme-scale model training for everyone</a:t>
            </a:r>
          </a:p>
          <a:p>
            <a:r>
              <a:rPr lang="en-US" altLang="ko-KR" sz="1400" dirty="0">
                <a:hlinkClick r:id="rId3"/>
              </a:rPr>
              <a:t>https://www.microsoft.com/en-us/research/blog/deepspeed-extreme-scale-model-training-for-everyone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7050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520" y="29709"/>
            <a:ext cx="8920480" cy="563563"/>
          </a:xfrm>
        </p:spPr>
        <p:txBody>
          <a:bodyPr/>
          <a:lstStyle/>
          <a:p>
            <a:r>
              <a:rPr lang="en-US" altLang="ko-KR" sz="2400" dirty="0"/>
              <a:t>Distributed Training Common Practices/Routines on Supercomputers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6" name="순서도: 대체 처리 5"/>
          <p:cNvSpPr/>
          <p:nvPr/>
        </p:nvSpPr>
        <p:spPr bwMode="auto">
          <a:xfrm>
            <a:off x="2529840" y="926574"/>
            <a:ext cx="3698240" cy="45720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Log in to the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529840" y="1813088"/>
            <a:ext cx="3698240" cy="600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Create/Manage/Activate a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virtual environment</a:t>
            </a:r>
            <a:r>
              <a:rPr kumimoji="0" lang="en-US" altLang="ko-KR" sz="1800" dirty="0">
                <a:latin typeface="Arial" charset="0"/>
              </a:rPr>
              <a:t> using</a:t>
            </a:r>
            <a:r>
              <a:rPr kumimoji="0" lang="ko-KR" altLang="en-US" sz="1800" dirty="0">
                <a:latin typeface="Arial" charset="0"/>
              </a:rPr>
              <a:t> </a:t>
            </a:r>
            <a:r>
              <a:rPr kumimoji="0" lang="en-US" altLang="ko-KR" sz="1800" dirty="0" err="1">
                <a:latin typeface="Arial" charset="0"/>
              </a:rPr>
              <a:t>Conda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529840" y="2882677"/>
            <a:ext cx="3698240" cy="942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Request a couple of GPU-nodes to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develop &amp; test </a:t>
            </a:r>
            <a:r>
              <a:rPr kumimoji="0" lang="en-US" altLang="ko-KR" sz="1800" dirty="0">
                <a:latin typeface="Arial" charset="0"/>
              </a:rPr>
              <a:t>DL codes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in a interactive way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529840" y="4273313"/>
            <a:ext cx="3698240" cy="969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Submit/Execute a corresponding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batch</a:t>
            </a:r>
            <a:r>
              <a:rPr kumimoji="0" lang="en-US" altLang="ko-KR" sz="1800" dirty="0">
                <a:latin typeface="Arial" charset="0"/>
              </a:rPr>
              <a:t> job /w requesting/feeding on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hundreds </a:t>
            </a:r>
            <a:r>
              <a:rPr kumimoji="0" lang="en-US" altLang="ko-KR" sz="1800">
                <a:solidFill>
                  <a:srgbClr val="FF0000"/>
                </a:solidFill>
                <a:latin typeface="Arial" charset="0"/>
              </a:rPr>
              <a:t>of GPUs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1" name="순서도: 대체 처리 10"/>
          <p:cNvSpPr/>
          <p:nvPr/>
        </p:nvSpPr>
        <p:spPr bwMode="auto">
          <a:xfrm>
            <a:off x="2540000" y="5687022"/>
            <a:ext cx="3688080" cy="45720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Logout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직선 화살표 연결선 28"/>
          <p:cNvCxnSpPr>
            <a:stCxn id="6" idx="2"/>
            <a:endCxn id="7" idx="0"/>
          </p:cNvCxnSpPr>
          <p:nvPr/>
        </p:nvCxnSpPr>
        <p:spPr bwMode="auto">
          <a:xfrm>
            <a:off x="4378960" y="1383774"/>
            <a:ext cx="0" cy="429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/>
          <p:cNvCxnSpPr>
            <a:stCxn id="7" idx="2"/>
            <a:endCxn id="8" idx="0"/>
          </p:cNvCxnSpPr>
          <p:nvPr/>
        </p:nvCxnSpPr>
        <p:spPr bwMode="auto">
          <a:xfrm>
            <a:off x="4378960" y="2414007"/>
            <a:ext cx="0" cy="4686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/>
          <p:cNvCxnSpPr>
            <a:stCxn id="8" idx="2"/>
            <a:endCxn id="10" idx="0"/>
          </p:cNvCxnSpPr>
          <p:nvPr/>
        </p:nvCxnSpPr>
        <p:spPr bwMode="auto">
          <a:xfrm>
            <a:off x="4378960" y="3824963"/>
            <a:ext cx="0" cy="448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화살표 연결선 36"/>
          <p:cNvCxnSpPr>
            <a:stCxn id="10" idx="2"/>
            <a:endCxn id="11" idx="0"/>
          </p:cNvCxnSpPr>
          <p:nvPr/>
        </p:nvCxnSpPr>
        <p:spPr bwMode="auto">
          <a:xfrm>
            <a:off x="4378960" y="5242560"/>
            <a:ext cx="5080" cy="4444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348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Parallel Example (2 x 4 x 4)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708316"/>
            <a:ext cx="6981267" cy="403208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2164080" y="2428240"/>
            <a:ext cx="7264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</a:t>
            </a:r>
            <a:endParaRPr kumimoji="0" lang="ko-KR" altLang="en-US" sz="1400" b="1" kern="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2471481" y="2052320"/>
            <a:ext cx="718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2</a:t>
            </a:r>
            <a:endParaRPr kumimoji="0" lang="ko-KR" altLang="en-US" sz="1400" b="1" kern="0" dirty="0"/>
          </a:p>
        </p:txBody>
      </p:sp>
      <p:sp>
        <p:nvSpPr>
          <p:cNvPr id="8" name="TextBox 7"/>
          <p:cNvSpPr txBox="1"/>
          <p:nvPr/>
        </p:nvSpPr>
        <p:spPr bwMode="white">
          <a:xfrm>
            <a:off x="2789781" y="1679991"/>
            <a:ext cx="718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3</a:t>
            </a:r>
            <a:endParaRPr kumimoji="0" lang="ko-KR" altLang="en-US" sz="1400" b="1" kern="0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3220427" y="2439888"/>
            <a:ext cx="718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9</a:t>
            </a:r>
            <a:endParaRPr kumimoji="0" lang="ko-KR" altLang="en-US" sz="1400" b="1" kern="0" dirty="0"/>
          </a:p>
        </p:txBody>
      </p:sp>
      <p:sp>
        <p:nvSpPr>
          <p:cNvPr id="10" name="TextBox 9"/>
          <p:cNvSpPr txBox="1"/>
          <p:nvPr/>
        </p:nvSpPr>
        <p:spPr bwMode="white">
          <a:xfrm>
            <a:off x="3599445" y="2053808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10</a:t>
            </a:r>
            <a:endParaRPr kumimoji="0" lang="ko-KR" altLang="en-US" sz="1400" b="1" kern="0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3938893" y="1679990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11</a:t>
            </a:r>
            <a:endParaRPr kumimoji="0" lang="ko-KR" altLang="en-US" sz="1400" b="1" kern="0" dirty="0"/>
          </a:p>
        </p:txBody>
      </p:sp>
      <p:sp>
        <p:nvSpPr>
          <p:cNvPr id="12" name="TextBox 11"/>
          <p:cNvSpPr txBox="1"/>
          <p:nvPr/>
        </p:nvSpPr>
        <p:spPr bwMode="white">
          <a:xfrm>
            <a:off x="5147755" y="1677835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19</a:t>
            </a:r>
            <a:endParaRPr kumimoji="0" lang="ko-KR" altLang="en-US" sz="1400" b="1" kern="0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4489219" y="2448559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17</a:t>
            </a:r>
            <a:endParaRPr kumimoji="0" lang="ko-KR" altLang="en-US" sz="1400" b="1" kern="0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4798988" y="2060990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18</a:t>
            </a:r>
            <a:endParaRPr kumimoji="0" lang="ko-KR" altLang="en-US" sz="1400" b="1" kern="0" dirty="0"/>
          </a:p>
        </p:txBody>
      </p:sp>
      <p:sp>
        <p:nvSpPr>
          <p:cNvPr id="15" name="TextBox 14"/>
          <p:cNvSpPr txBox="1"/>
          <p:nvPr/>
        </p:nvSpPr>
        <p:spPr bwMode="white">
          <a:xfrm>
            <a:off x="5702361" y="2440912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25</a:t>
            </a:r>
            <a:endParaRPr kumimoji="0" lang="ko-KR" altLang="en-US" sz="1400" b="1" kern="0" dirty="0"/>
          </a:p>
        </p:txBody>
      </p:sp>
      <p:sp>
        <p:nvSpPr>
          <p:cNvPr id="16" name="TextBox 15"/>
          <p:cNvSpPr txBox="1"/>
          <p:nvPr/>
        </p:nvSpPr>
        <p:spPr bwMode="white">
          <a:xfrm>
            <a:off x="6048490" y="2054833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26</a:t>
            </a:r>
            <a:endParaRPr kumimoji="0" lang="ko-KR" altLang="en-US" sz="1400" b="1" kern="0" dirty="0"/>
          </a:p>
        </p:txBody>
      </p:sp>
      <p:sp>
        <p:nvSpPr>
          <p:cNvPr id="17" name="TextBox 16"/>
          <p:cNvSpPr txBox="1"/>
          <p:nvPr/>
        </p:nvSpPr>
        <p:spPr bwMode="white">
          <a:xfrm>
            <a:off x="6352601" y="1689071"/>
            <a:ext cx="81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GPU 27</a:t>
            </a:r>
            <a:endParaRPr kumimoji="0" lang="ko-KR" altLang="en-US" sz="1400" b="1" kern="0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6806296" y="2846899"/>
            <a:ext cx="4459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/>
              <a:t> 31</a:t>
            </a:r>
            <a:endParaRPr kumimoji="0" lang="ko-KR" altLang="en-US" sz="1400" b="1" kern="0" dirty="0"/>
          </a:p>
        </p:txBody>
      </p:sp>
    </p:spTree>
    <p:extLst>
      <p:ext uri="{BB962C8B-B14F-4D97-AF65-F5344CB8AC3E}">
        <p14:creationId xmlns:p14="http://schemas.microsoft.com/office/powerpoint/2010/main" val="346468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Megatron</a:t>
            </a:r>
            <a:r>
              <a:rPr lang="en-US" altLang="ko-KR" dirty="0"/>
              <a:t>-Turing NLG (530B)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00" y="785813"/>
            <a:ext cx="6815000" cy="55022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7255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MT-NLG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5636" y="754640"/>
            <a:ext cx="8229600" cy="5566374"/>
          </a:xfrm>
        </p:spPr>
        <p:txBody>
          <a:bodyPr/>
          <a:lstStyle/>
          <a:p>
            <a:r>
              <a:rPr lang="en-US" altLang="ko-KR" sz="2000" dirty="0"/>
              <a:t>Based on NVIDIA </a:t>
            </a:r>
            <a:r>
              <a:rPr lang="en-US" altLang="ko-KR" sz="2000" dirty="0" err="1"/>
              <a:t>Megatron</a:t>
            </a:r>
            <a:r>
              <a:rPr lang="en-US" altLang="ko-KR" sz="2000" dirty="0"/>
              <a:t> + MS </a:t>
            </a:r>
            <a:r>
              <a:rPr lang="en-US" altLang="ko-KR" sz="2000" dirty="0" err="1"/>
              <a:t>DeepSpeed</a:t>
            </a:r>
            <a:endParaRPr lang="en-US" altLang="ko-KR" sz="2000" dirty="0"/>
          </a:p>
          <a:p>
            <a:r>
              <a:rPr lang="en-US" altLang="ko-KR" sz="2000" dirty="0"/>
              <a:t>Trained on the NVIDIA DGX </a:t>
            </a:r>
            <a:r>
              <a:rPr lang="en-US" altLang="ko-KR" sz="2000" dirty="0" err="1"/>
              <a:t>SuperPOD</a:t>
            </a:r>
            <a:r>
              <a:rPr lang="en-US" altLang="ko-KR" sz="2000" dirty="0"/>
              <a:t>-based Selene supercomputer </a:t>
            </a:r>
          </a:p>
          <a:p>
            <a:pPr lvl="1"/>
            <a:r>
              <a:rPr lang="en-US" altLang="ko-KR" sz="1800" dirty="0"/>
              <a:t>powered by 560 DGX A100 servers networked with HDR InfiniBand</a:t>
            </a:r>
          </a:p>
          <a:p>
            <a:r>
              <a:rPr lang="en-US" altLang="ko-KR" sz="2000" dirty="0"/>
              <a:t>3D parallel system</a:t>
            </a:r>
            <a:endParaRPr lang="en-US" altLang="ko-KR" sz="1800" dirty="0"/>
          </a:p>
          <a:p>
            <a:pPr lvl="1"/>
            <a:r>
              <a:rPr lang="en-US" altLang="ko-KR" sz="1800" dirty="0"/>
              <a:t>8-way tensor slicing within node</a:t>
            </a:r>
          </a:p>
          <a:p>
            <a:pPr lvl="1"/>
            <a:r>
              <a:rPr lang="en-US" altLang="ko-KR" sz="1800" dirty="0"/>
              <a:t>35-way pipeline parallelism across nodes</a:t>
            </a:r>
          </a:p>
          <a:p>
            <a:pPr lvl="1"/>
            <a:r>
              <a:rPr lang="en-US" altLang="ko-KR" sz="1800" dirty="0"/>
              <a:t>2-way data parallelism</a:t>
            </a:r>
          </a:p>
          <a:p>
            <a:r>
              <a:rPr lang="en-US" altLang="ko-KR" sz="2000" dirty="0"/>
              <a:t>Transformer-based 530 </a:t>
            </a:r>
            <a:r>
              <a:rPr lang="en-US" altLang="ko-KR" sz="2000" dirty="0" err="1"/>
              <a:t>bilion</a:t>
            </a:r>
            <a:r>
              <a:rPr lang="en-US" altLang="ko-KR" sz="2000" dirty="0"/>
              <a:t> parameters</a:t>
            </a:r>
          </a:p>
          <a:p>
            <a:pPr lvl="1"/>
            <a:r>
              <a:rPr lang="en-US" altLang="ko-KR" sz="1800" dirty="0"/>
              <a:t># of layers: 105</a:t>
            </a:r>
          </a:p>
          <a:p>
            <a:pPr lvl="1"/>
            <a:r>
              <a:rPr lang="en-US" altLang="ko-KR" sz="1800" dirty="0"/>
              <a:t># of hidden dimensions: 20480 </a:t>
            </a:r>
          </a:p>
          <a:p>
            <a:pPr lvl="1"/>
            <a:r>
              <a:rPr lang="en-US" altLang="ko-KR" sz="1800" dirty="0"/>
              <a:t># of attention heads: 128</a:t>
            </a:r>
          </a:p>
          <a:p>
            <a:r>
              <a:rPr lang="en-US" altLang="ko-KR" sz="2000" dirty="0"/>
              <a:t>Sequence length: 2048</a:t>
            </a:r>
          </a:p>
          <a:p>
            <a:r>
              <a:rPr lang="en-US" altLang="ko-KR" sz="2000" dirty="0"/>
              <a:t>Global Batch size: 1920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 bwMode="white">
          <a:xfrm>
            <a:off x="415636" y="5532313"/>
            <a:ext cx="79640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/>
              <a:t>NVIDIA Technical Blog: Using </a:t>
            </a:r>
            <a:r>
              <a:rPr lang="en-US" altLang="ko-KR" sz="1400" b="1" dirty="0" err="1"/>
              <a:t>DeepSpeed</a:t>
            </a:r>
            <a:r>
              <a:rPr lang="en-US" altLang="ko-KR" sz="1400" b="1" dirty="0"/>
              <a:t> and </a:t>
            </a:r>
            <a:r>
              <a:rPr lang="en-US" altLang="ko-KR" sz="1400" b="1" dirty="0" err="1"/>
              <a:t>Megatron</a:t>
            </a:r>
            <a:r>
              <a:rPr lang="en-US" altLang="ko-KR" sz="1400" b="1" dirty="0"/>
              <a:t> to Train </a:t>
            </a:r>
            <a:r>
              <a:rPr lang="en-US" altLang="ko-KR" sz="1400" b="1" dirty="0" err="1"/>
              <a:t>Megatron</a:t>
            </a:r>
            <a:r>
              <a:rPr lang="en-US" altLang="ko-KR" sz="1400" b="1" dirty="0"/>
              <a:t>-Turing NLG 530B</a:t>
            </a:r>
            <a:endParaRPr kumimoji="0" lang="en-US" altLang="ko-KR" sz="1400" b="1" kern="0" dirty="0">
              <a:hlinkClick r:id="rId2"/>
            </a:endParaRPr>
          </a:p>
          <a:p>
            <a:pPr algn="ctr"/>
            <a:r>
              <a:rPr kumimoji="0" lang="en-US" altLang="ko-KR" sz="1400" kern="0" dirty="0">
                <a:hlinkClick r:id="rId2"/>
              </a:rPr>
              <a:t>https://developer.nvidia.com/blog/using-deepspeed-and-megatron-to-train-megatron-tur</a:t>
            </a:r>
          </a:p>
          <a:p>
            <a:pPr algn="ctr"/>
            <a:r>
              <a:rPr kumimoji="0" lang="en-US" altLang="ko-KR" sz="1400" kern="0" dirty="0">
                <a:hlinkClick r:id="rId2"/>
              </a:rPr>
              <a:t>ing-nlg-530b-the-worlds-largest-and-most-powerful-generative-language-model/</a:t>
            </a:r>
            <a:endParaRPr kumimoji="0" lang="ko-KR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36180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KISTI GPU Cluster: Neuron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422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KISTI GPU Cluster: Neuron 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E7DE90E-EAFC-F14A-803D-3CEE6A413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723953"/>
              </p:ext>
            </p:extLst>
          </p:nvPr>
        </p:nvGraphicFramePr>
        <p:xfrm>
          <a:off x="6004560" y="1993998"/>
          <a:ext cx="3037840" cy="249412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80720">
                  <a:extLst>
                    <a:ext uri="{9D8B030D-6E8A-4147-A177-3AD203B41FA5}">
                      <a16:colId xmlns:a16="http://schemas.microsoft.com/office/drawing/2014/main" val="230049440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88317894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7857934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11755825"/>
                    </a:ext>
                  </a:extLst>
                </a:gridCol>
              </a:tblGrid>
              <a:tr h="426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year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#node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#GPU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#Flops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22069"/>
                  </a:ext>
                </a:extLst>
              </a:tr>
              <a:tr h="424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2018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44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312.8TF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116404"/>
                  </a:ext>
                </a:extLst>
              </a:tr>
              <a:tr h="40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2019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698.8TF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720113"/>
                  </a:ext>
                </a:extLst>
              </a:tr>
              <a:tr h="40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78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163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1.24PF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38377"/>
                  </a:ext>
                </a:extLst>
              </a:tr>
              <a:tr h="40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2021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59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2.34PF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440460"/>
                  </a:ext>
                </a:extLst>
              </a:tr>
              <a:tr h="443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2022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260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3.53PF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1809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F888CAF-A6C6-615F-3EFC-C0F43E513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" y="1375200"/>
            <a:ext cx="5957063" cy="45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77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Slurm</a:t>
            </a:r>
            <a:r>
              <a:rPr lang="en-US" altLang="ko-KR" dirty="0"/>
              <a:t> Queues on Neuron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4310"/>
              </p:ext>
            </p:extLst>
          </p:nvPr>
        </p:nvGraphicFramePr>
        <p:xfrm>
          <a:off x="558800" y="1336102"/>
          <a:ext cx="7995919" cy="44144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6864">
                  <a:extLst>
                    <a:ext uri="{9D8B030D-6E8A-4147-A177-3AD203B41FA5}">
                      <a16:colId xmlns:a16="http://schemas.microsoft.com/office/drawing/2014/main" val="2710818858"/>
                    </a:ext>
                  </a:extLst>
                </a:gridCol>
                <a:gridCol w="927008">
                  <a:extLst>
                    <a:ext uri="{9D8B030D-6E8A-4147-A177-3AD203B41FA5}">
                      <a16:colId xmlns:a16="http://schemas.microsoft.com/office/drawing/2014/main" val="593920192"/>
                    </a:ext>
                  </a:extLst>
                </a:gridCol>
                <a:gridCol w="803408">
                  <a:extLst>
                    <a:ext uri="{9D8B030D-6E8A-4147-A177-3AD203B41FA5}">
                      <a16:colId xmlns:a16="http://schemas.microsoft.com/office/drawing/2014/main" val="425433753"/>
                    </a:ext>
                  </a:extLst>
                </a:gridCol>
                <a:gridCol w="1297810">
                  <a:extLst>
                    <a:ext uri="{9D8B030D-6E8A-4147-A177-3AD203B41FA5}">
                      <a16:colId xmlns:a16="http://schemas.microsoft.com/office/drawing/2014/main" val="4285351573"/>
                    </a:ext>
                  </a:extLst>
                </a:gridCol>
                <a:gridCol w="1781686">
                  <a:extLst>
                    <a:ext uri="{9D8B030D-6E8A-4147-A177-3AD203B41FA5}">
                      <a16:colId xmlns:a16="http://schemas.microsoft.com/office/drawing/2014/main" val="145834311"/>
                    </a:ext>
                  </a:extLst>
                </a:gridCol>
                <a:gridCol w="1679143">
                  <a:extLst>
                    <a:ext uri="{9D8B030D-6E8A-4147-A177-3AD203B41FA5}">
                      <a16:colId xmlns:a16="http://schemas.microsoft.com/office/drawing/2014/main" val="1152109949"/>
                    </a:ext>
                  </a:extLst>
                </a:gridCol>
              </a:tblGrid>
              <a:tr h="733423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Queue</a:t>
                      </a:r>
                      <a:r>
                        <a:rPr lang="en-US" altLang="ko-KR" sz="1000" b="1" u="none" strike="noStrike" baseline="0">
                          <a:effectLst/>
                          <a:latin typeface="+mj-lt"/>
                        </a:rPr>
                        <a:t> Name</a:t>
                      </a:r>
                      <a:endParaRPr lang="ko-KR" altLang="en-US" sz="1000" b="1" u="none" strike="noStrike">
                        <a:effectLst/>
                        <a:latin typeface="+mj-lt"/>
                      </a:endParaRPr>
                    </a:p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(CPU_GPU_GPU#)</a:t>
                      </a:r>
                      <a:endParaRPr lang="en-US" altLang="ko-KR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#Node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u="none" strike="noStrike">
                          <a:effectLst/>
                          <a:latin typeface="+mj-lt"/>
                        </a:rPr>
                        <a:t>#Total CPU</a:t>
                      </a:r>
                    </a:p>
                    <a:p>
                      <a:pPr algn="ctr" fontAlgn="base"/>
                      <a:r>
                        <a:rPr lang="en-US" sz="1000" b="1" u="none" strike="noStrike">
                          <a:effectLst/>
                          <a:latin typeface="+mj-lt"/>
                        </a:rPr>
                        <a:t>Core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#Job </a:t>
                      </a:r>
                      <a:r>
                        <a:rPr lang="en-US" altLang="ko-KR" sz="1000" b="1" i="0" u="none" strike="noStrike" baseline="0">
                          <a:effectLst/>
                          <a:latin typeface="+mj-lt"/>
                        </a:rPr>
                        <a:t> S</a:t>
                      </a:r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ubmission</a:t>
                      </a:r>
                      <a:r>
                        <a:rPr lang="en-US" altLang="ko-KR" sz="1000" b="1" i="0" u="none" strike="noStrike" baseline="0">
                          <a:effectLst/>
                          <a:latin typeface="+mj-lt"/>
                        </a:rPr>
                        <a:t> 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 baseline="0">
                          <a:effectLst/>
                          <a:latin typeface="+mj-lt"/>
                        </a:rPr>
                        <a:t>Limit per User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#</a:t>
                      </a:r>
                      <a:r>
                        <a:rPr lang="en-US" altLang="ko-KR" sz="1000" b="1" i="0" u="none" strike="noStrike" baseline="0">
                          <a:effectLst/>
                          <a:latin typeface="+mj-lt"/>
                        </a:rPr>
                        <a:t>GPU allocation</a:t>
                      </a:r>
                      <a:r>
                        <a:rPr lang="ko-KR" altLang="en-US" sz="1000" b="1" i="0" u="none" strike="noStrike" baseline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000" b="1" i="0" u="none" strike="noStrike" baseline="0">
                          <a:effectLst/>
                          <a:latin typeface="+mj-lt"/>
                        </a:rPr>
                        <a:t>Limit per User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303746"/>
                  </a:ext>
                </a:extLst>
              </a:tr>
              <a:tr h="49828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effectLst/>
                          <a:latin typeface="+mj-lt"/>
                        </a:rPr>
                        <a:t>cas_v100nv_8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160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40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V100</a:t>
                      </a:r>
                    </a:p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(</a:t>
                      </a:r>
                      <a:r>
                        <a:rPr lang="en-US" altLang="ko-KR" sz="1000" b="1" u="none" strike="noStrike" err="1">
                          <a:effectLst/>
                          <a:latin typeface="+mj-lt"/>
                        </a:rPr>
                        <a:t>NVlink</a:t>
                      </a:r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8ea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2326420236"/>
                  </a:ext>
                </a:extLst>
              </a:tr>
              <a:tr h="49828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effectLst/>
                          <a:latin typeface="+mj-lt"/>
                        </a:rPr>
                        <a:t>cas_v100nv_4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160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16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V100</a:t>
                      </a:r>
                    </a:p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(</a:t>
                      </a:r>
                      <a:r>
                        <a:rPr lang="en-US" altLang="ko-KR" sz="1000" b="1" u="none" strike="noStrike" err="1">
                          <a:effectLst/>
                          <a:latin typeface="+mj-lt"/>
                        </a:rPr>
                        <a:t>NVlink</a:t>
                      </a:r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ase"/>
                      <a:r>
                        <a:rPr lang="en-US" altLang="ko-KR" sz="1000" b="1" u="none" strike="noStrike">
                          <a:effectLst/>
                          <a:latin typeface="+mj-lt"/>
                        </a:rPr>
                        <a:t>4ea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625108100"/>
                  </a:ext>
                </a:extLst>
              </a:tr>
              <a:tr h="3756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cas_v100_4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600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40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000" b="1" u="none" strike="noStrike">
                          <a:effectLst/>
                          <a:latin typeface="+mj-lt"/>
                        </a:rPr>
                        <a:t>V100</a:t>
                      </a:r>
                    </a:p>
                    <a:p>
                      <a:pPr algn="ctr" fontAlgn="base"/>
                      <a:r>
                        <a:rPr lang="en-US" sz="1000" b="1" u="none" strike="noStrike">
                          <a:effectLst/>
                          <a:latin typeface="+mj-lt"/>
                        </a:rPr>
                        <a:t>4ea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3738229"/>
                  </a:ext>
                </a:extLst>
              </a:tr>
              <a:tr h="37562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effectLst/>
                          <a:latin typeface="+mj-lt"/>
                        </a:rPr>
                        <a:t>cas_v100_2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160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10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V100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2ea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2157021185"/>
                  </a:ext>
                </a:extLst>
              </a:tr>
              <a:tr h="486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amd_a100nv_8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868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64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A100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(</a:t>
                      </a:r>
                      <a:r>
                        <a:rPr lang="en-US" altLang="ko-KR" sz="1000" b="1" i="0" u="none" strike="noStrike" err="1">
                          <a:effectLst/>
                          <a:latin typeface="+mj-lt"/>
                        </a:rPr>
                        <a:t>Nvlink</a:t>
                      </a:r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8ea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3252162934"/>
                  </a:ext>
                </a:extLst>
              </a:tr>
              <a:tr h="37562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effectLst/>
                          <a:latin typeface="+mj-lt"/>
                        </a:rPr>
                        <a:t>amd_a100_4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8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A100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4ea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3821683144"/>
                  </a:ext>
                </a:extLst>
              </a:tr>
              <a:tr h="37562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effectLst/>
                          <a:latin typeface="+mj-lt"/>
                        </a:rPr>
                        <a:t>amd_a100_2</a:t>
                      </a: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4</a:t>
                      </a:r>
                      <a:endParaRPr lang="ko-KR" alt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A100</a:t>
                      </a:r>
                    </a:p>
                    <a:p>
                      <a:pPr algn="ctr" fontAlgn="base"/>
                      <a:r>
                        <a:rPr lang="en-US" altLang="ko-KR" sz="1000" b="1" i="0" u="none" strike="noStrike">
                          <a:effectLst/>
                          <a:latin typeface="+mj-lt"/>
                        </a:rPr>
                        <a:t>2ea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110151741"/>
                  </a:ext>
                </a:extLst>
              </a:tr>
              <a:tr h="3383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 err="1">
                          <a:effectLst/>
                          <a:latin typeface="+mj-lt"/>
                        </a:rPr>
                        <a:t>skl</a:t>
                      </a:r>
                      <a:endParaRPr 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u="none" strike="noStrike">
                          <a:effectLst/>
                          <a:latin typeface="+mj-lt"/>
                        </a:rPr>
                        <a:t>360</a:t>
                      </a:r>
                      <a:endParaRPr lang="en-US" altLang="ko-KR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u="none" strike="noStrike">
                          <a:effectLst/>
                          <a:latin typeface="+mj-lt"/>
                        </a:rPr>
                        <a:t>2</a:t>
                      </a:r>
                      <a:endParaRPr lang="en-US" altLang="ko-KR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u="none" strike="noStrike">
                          <a:effectLst/>
                          <a:latin typeface="+mj-lt"/>
                        </a:rPr>
                        <a:t>-</a:t>
                      </a:r>
                      <a:endParaRPr lang="en-US" altLang="ko-KR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u="none" strike="noStrike">
                          <a:effectLst/>
                          <a:latin typeface="+mj-lt"/>
                        </a:rPr>
                        <a:t> 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140983406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 err="1">
                          <a:effectLst/>
                          <a:latin typeface="+mj-lt"/>
                        </a:rPr>
                        <a:t>bigmem</a:t>
                      </a:r>
                      <a:endParaRPr lang="en-US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i="0" u="none" strike="noStrike">
                          <a:effectLst/>
                          <a:latin typeface="+mj-lt"/>
                        </a:rPr>
                        <a:t>120</a:t>
                      </a: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200" b="1" u="none" strike="noStrike">
                          <a:effectLst/>
                          <a:latin typeface="+mj-lt"/>
                        </a:rPr>
                        <a:t>-</a:t>
                      </a:r>
                      <a:endParaRPr lang="en-US" altLang="ko-KR" sz="12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b="1" u="none" strike="noStrike">
                          <a:effectLst/>
                          <a:latin typeface="+mj-lt"/>
                        </a:rPr>
                        <a:t> </a:t>
                      </a:r>
                      <a:endParaRPr lang="ko-KR" altLang="en-US" sz="1000" b="1" i="0" u="none" strike="noStrike">
                        <a:effectLst/>
                        <a:latin typeface="+mj-lt"/>
                      </a:endParaRPr>
                    </a:p>
                  </a:txBody>
                  <a:tcPr marL="20478" marR="20478" marT="20478" marB="20478" anchor="ctr"/>
                </a:tc>
                <a:extLst>
                  <a:ext uri="{0D108BD9-81ED-4DB2-BD59-A6C34878D82A}">
                    <a16:rowId xmlns:a16="http://schemas.microsoft.com/office/drawing/2014/main" val="132694189"/>
                  </a:ext>
                </a:extLst>
              </a:tr>
            </a:tbl>
          </a:graphicData>
        </a:graphic>
      </p:graphicFrame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054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709"/>
            <a:ext cx="9144000" cy="563563"/>
          </a:xfrm>
        </p:spPr>
        <p:txBody>
          <a:bodyPr/>
          <a:lstStyle/>
          <a:p>
            <a:r>
              <a:rPr lang="en-US" altLang="ko-KR" dirty="0" err="1"/>
              <a:t>Slurm</a:t>
            </a:r>
            <a:r>
              <a:rPr lang="en-US" altLang="ko-KR" dirty="0"/>
              <a:t> Queues &amp; available GPUs on Neuron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1810" y="5164773"/>
            <a:ext cx="8229600" cy="1317307"/>
          </a:xfrm>
        </p:spPr>
        <p:txBody>
          <a:bodyPr/>
          <a:lstStyle/>
          <a:p>
            <a:r>
              <a:rPr lang="en-US" altLang="ko-KR" sz="1400" dirty="0" err="1"/>
              <a:t>Slurm</a:t>
            </a:r>
            <a:r>
              <a:rPr lang="en-US" altLang="ko-KR" sz="1400" dirty="0"/>
              <a:t> Quick Start User Guide</a:t>
            </a:r>
          </a:p>
          <a:p>
            <a:pPr lvl="1"/>
            <a:r>
              <a:rPr lang="en-US" altLang="ko-KR" sz="1400" dirty="0">
                <a:hlinkClick r:id="rId2"/>
              </a:rPr>
              <a:t>https://slurm.schedmd.com/quickstart.html</a:t>
            </a:r>
            <a:endParaRPr lang="en-US" altLang="ko-KR" sz="1400" dirty="0"/>
          </a:p>
          <a:p>
            <a:r>
              <a:rPr lang="en-US" altLang="ko-KR" sz="1400" dirty="0"/>
              <a:t>KISTI User Guide</a:t>
            </a:r>
          </a:p>
          <a:p>
            <a:pPr lvl="1"/>
            <a:r>
              <a:rPr lang="en-US" altLang="ko-KR" sz="1400" dirty="0">
                <a:hlinkClick r:id="rId3"/>
              </a:rPr>
              <a:t>https://www.ksc.re.kr/gsjw/jcs/hd</a:t>
            </a:r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511810" y="798374"/>
            <a:ext cx="8135620" cy="43242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100" kern="0" dirty="0">
                <a:solidFill>
                  <a:schemeClr val="bg1"/>
                </a:solidFill>
              </a:rPr>
              <a:t>$ </a:t>
            </a:r>
            <a:r>
              <a:rPr kumimoji="0" lang="en-US" altLang="ko-KR" sz="1100" kern="0" dirty="0" err="1">
                <a:solidFill>
                  <a:schemeClr val="bg1"/>
                </a:solidFill>
              </a:rPr>
              <a:t>sinfo</a:t>
            </a:r>
            <a:endParaRPr kumimoji="0" lang="en-US" altLang="ko-KR" sz="1100" kern="0" dirty="0">
              <a:solidFill>
                <a:schemeClr val="bg1"/>
              </a:solidFill>
            </a:endParaRPr>
          </a:p>
          <a:p>
            <a:r>
              <a:rPr kumimoji="0" lang="en-US" altLang="ko-KR" sz="1100" kern="0" dirty="0"/>
              <a:t>PARTITION    AVAIL  TIMELIMIT  NODES  STATE NODELIST</a:t>
            </a:r>
          </a:p>
          <a:p>
            <a:r>
              <a:rPr kumimoji="0" lang="en-US" altLang="ko-KR" sz="1100" kern="0" dirty="0" err="1"/>
              <a:t>jupyter</a:t>
            </a:r>
            <a:r>
              <a:rPr kumimoji="0" lang="en-US" altLang="ko-KR" sz="1100" kern="0" dirty="0"/>
              <a:t>         up 2-00:00:00      3    mix </a:t>
            </a:r>
            <a:r>
              <a:rPr kumimoji="0" lang="en-US" altLang="ko-KR" sz="1100" kern="0" dirty="0" err="1"/>
              <a:t>jupyter</a:t>
            </a:r>
            <a:r>
              <a:rPr kumimoji="0" lang="en-US" altLang="ko-KR" sz="1100" kern="0" dirty="0"/>
              <a:t>[02-04]</a:t>
            </a:r>
          </a:p>
          <a:p>
            <a:r>
              <a:rPr kumimoji="0" lang="en-US" altLang="ko-KR" sz="1100" kern="0" dirty="0" err="1"/>
              <a:t>jupyter</a:t>
            </a:r>
            <a:r>
              <a:rPr kumimoji="0" lang="en-US" altLang="ko-KR" sz="1100" kern="0" dirty="0"/>
              <a:t>         up 2-00:00:00      1   idle jupyter01</a:t>
            </a:r>
          </a:p>
          <a:p>
            <a:r>
              <a:rPr kumimoji="0" lang="en-US" altLang="ko-KR" sz="1100" kern="0" dirty="0"/>
              <a:t>cas_v100nv_8    up 2-00:00:00      1    mix gpu01</a:t>
            </a:r>
          </a:p>
          <a:p>
            <a:r>
              <a:rPr kumimoji="0" lang="en-US" altLang="ko-KR" sz="1100" kern="0" dirty="0"/>
              <a:t>cas_v100nv_8    up 2-00:00:00      4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[02-05]</a:t>
            </a:r>
          </a:p>
          <a:p>
            <a:r>
              <a:rPr kumimoji="0" lang="en-US" altLang="ko-KR" sz="1100" kern="0" dirty="0"/>
              <a:t>cas_v100nv_4    up 2-00:00:00      1    mix gpu09</a:t>
            </a:r>
          </a:p>
          <a:p>
            <a:r>
              <a:rPr kumimoji="0" lang="en-US" altLang="ko-KR" sz="1100" kern="0" dirty="0"/>
              <a:t>cas_v100nv_4    up 2-00:00:00      2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[07-08]</a:t>
            </a:r>
          </a:p>
          <a:p>
            <a:r>
              <a:rPr kumimoji="0" lang="en-US" altLang="ko-KR" sz="1100" kern="0" dirty="0"/>
              <a:t>cas_v100_4      up 2-00:00:00      2    mix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[13,17]</a:t>
            </a:r>
          </a:p>
          <a:p>
            <a:r>
              <a:rPr kumimoji="0" lang="en-US" altLang="ko-KR" sz="1100" kern="0" dirty="0"/>
              <a:t>cas_v100_4      up 2-00:00:00     10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[10-12,18-24]</a:t>
            </a:r>
          </a:p>
          <a:p>
            <a:r>
              <a:rPr kumimoji="0" lang="en-US" altLang="ko-KR" sz="1100" kern="0" dirty="0"/>
              <a:t>cas_v100_4      up 2-00:00:00      2   idle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[14-15]</a:t>
            </a:r>
          </a:p>
          <a:p>
            <a:r>
              <a:rPr kumimoji="0" lang="en-US" altLang="ko-KR" sz="1100" kern="0" dirty="0"/>
              <a:t>cas_v100_2      up 2-00:00:00      1    mix gpu25</a:t>
            </a:r>
          </a:p>
          <a:p>
            <a:r>
              <a:rPr kumimoji="0" lang="en-US" altLang="ko-KR" sz="1100" kern="0" dirty="0"/>
              <a:t>cas_v100_2      up 2-00:00:00      1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gpu26</a:t>
            </a:r>
          </a:p>
          <a:p>
            <a:r>
              <a:rPr kumimoji="0" lang="en-US" altLang="ko-KR" sz="1100" kern="0" dirty="0"/>
              <a:t>amd_a100nv_8    up 2-00:00:00      2    mix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[36-37]</a:t>
            </a:r>
          </a:p>
          <a:p>
            <a:r>
              <a:rPr kumimoji="0" lang="en-US" altLang="ko-KR" sz="1100" kern="0" dirty="0"/>
              <a:t>amd_a100nv_8    up 2-00:00:00      6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[30,32-33,39-41]</a:t>
            </a:r>
          </a:p>
          <a:p>
            <a:r>
              <a:rPr kumimoji="0" lang="en-US" altLang="ko-KR" sz="1100" kern="0" dirty="0"/>
              <a:t>amd_a100nv_8    up 2-00:00:00      1   idle gpu42</a:t>
            </a:r>
          </a:p>
          <a:p>
            <a:r>
              <a:rPr kumimoji="0" lang="en-US" altLang="ko-KR" sz="1100" kern="0" dirty="0"/>
              <a:t>amd_a100_4      up 2-00:00:00      1    mix gpu44</a:t>
            </a:r>
          </a:p>
          <a:p>
            <a:r>
              <a:rPr kumimoji="0" lang="en-US" altLang="ko-KR" sz="1100" kern="0" dirty="0"/>
              <a:t>amd_a100_4      up 2-00:00:00      1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gpu45</a:t>
            </a:r>
          </a:p>
          <a:p>
            <a:r>
              <a:rPr kumimoji="0" lang="en-US" altLang="ko-KR" sz="1100" kern="0" dirty="0" err="1"/>
              <a:t>skl</a:t>
            </a:r>
            <a:r>
              <a:rPr kumimoji="0" lang="en-US" altLang="ko-KR" sz="1100" kern="0" dirty="0"/>
              <a:t>             up 2-00:00:00      8   idle </a:t>
            </a:r>
            <a:r>
              <a:rPr kumimoji="0" lang="en-US" altLang="ko-KR" sz="1100" kern="0" dirty="0" err="1"/>
              <a:t>skl</a:t>
            </a:r>
            <a:r>
              <a:rPr kumimoji="0" lang="en-US" altLang="ko-KR" sz="1100" kern="0" dirty="0"/>
              <a:t>[01-06,08-09]</a:t>
            </a:r>
          </a:p>
          <a:p>
            <a:r>
              <a:rPr kumimoji="0" lang="en-US" altLang="ko-KR" sz="1100" kern="0" dirty="0" err="1"/>
              <a:t>bigmem</a:t>
            </a:r>
            <a:r>
              <a:rPr kumimoji="0" lang="en-US" altLang="ko-KR" sz="1100" kern="0" dirty="0"/>
              <a:t>          up 2-00:00:00      2   idle </a:t>
            </a:r>
            <a:r>
              <a:rPr kumimoji="0" lang="en-US" altLang="ko-KR" sz="1100" kern="0" dirty="0" err="1"/>
              <a:t>bigmem</a:t>
            </a:r>
            <a:r>
              <a:rPr kumimoji="0" lang="en-US" altLang="ko-KR" sz="1100" kern="0" dirty="0"/>
              <a:t>[01-02]</a:t>
            </a:r>
          </a:p>
          <a:p>
            <a:r>
              <a:rPr kumimoji="0" lang="en-US" altLang="ko-KR" sz="1100" kern="0" dirty="0"/>
              <a:t>exclusive       up   infinite      1    mix gpu06</a:t>
            </a:r>
          </a:p>
          <a:p>
            <a:r>
              <a:rPr kumimoji="0" lang="en-US" altLang="ko-KR" sz="1100" kern="0" dirty="0" err="1"/>
              <a:t>scidebert</a:t>
            </a:r>
            <a:r>
              <a:rPr kumimoji="0" lang="en-US" altLang="ko-KR" sz="1100" kern="0" dirty="0"/>
              <a:t>       up   infinite      1    mix gpu35</a:t>
            </a:r>
          </a:p>
          <a:p>
            <a:r>
              <a:rPr kumimoji="0" lang="en-US" altLang="ko-KR" sz="1100" kern="0" dirty="0" err="1"/>
              <a:t>scidebert</a:t>
            </a:r>
            <a:r>
              <a:rPr kumimoji="0" lang="en-US" altLang="ko-KR" sz="1100" kern="0" dirty="0"/>
              <a:t>       up   infinite      1  </a:t>
            </a:r>
            <a:r>
              <a:rPr kumimoji="0" lang="en-US" altLang="ko-KR" sz="1100" kern="0" dirty="0" err="1"/>
              <a:t>alloc</a:t>
            </a:r>
            <a:r>
              <a:rPr kumimoji="0" lang="en-US" altLang="ko-KR" sz="1100" kern="0" dirty="0"/>
              <a:t> gpu34</a:t>
            </a:r>
          </a:p>
          <a:p>
            <a:r>
              <a:rPr kumimoji="0" lang="en-US" altLang="ko-KR" sz="1100" kern="0" dirty="0" err="1"/>
              <a:t>new_service</a:t>
            </a:r>
            <a:r>
              <a:rPr kumimoji="0" lang="en-US" altLang="ko-KR" sz="1100" kern="0" dirty="0"/>
              <a:t>     up   infinite      4  down* bigmem03,jupyter[05-06],skl07</a:t>
            </a:r>
          </a:p>
          <a:p>
            <a:r>
              <a:rPr kumimoji="0" lang="en-US" altLang="ko-KR" sz="1100" kern="0" dirty="0"/>
              <a:t>maintenance     up   infinite      6   idle </a:t>
            </a:r>
            <a:r>
              <a:rPr kumimoji="0" lang="en-US" altLang="ko-KR" sz="1100" kern="0" dirty="0" err="1"/>
              <a:t>gpu</a:t>
            </a:r>
            <a:r>
              <a:rPr kumimoji="0" lang="en-US" altLang="ko-KR" sz="1100" kern="0" dirty="0"/>
              <a:t>[16,29,31,38,43],jupyter07</a:t>
            </a:r>
          </a:p>
        </p:txBody>
      </p:sp>
    </p:spTree>
    <p:extLst>
      <p:ext uri="{BB962C8B-B14F-4D97-AF65-F5344CB8AC3E}">
        <p14:creationId xmlns:p14="http://schemas.microsoft.com/office/powerpoint/2010/main" val="35385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ctr"/>
            <a:r>
              <a:rPr lang="en-US" altLang="ko-KR" dirty="0"/>
              <a:t>Distributed Training Practice </a:t>
            </a:r>
            <a:br>
              <a:rPr lang="en-US" altLang="ko-KR" dirty="0"/>
            </a:br>
            <a:r>
              <a:rPr lang="en-US" altLang="ko-KR" dirty="0"/>
              <a:t>on Supercomputer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927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520" y="29709"/>
            <a:ext cx="8920480" cy="563563"/>
          </a:xfrm>
        </p:spPr>
        <p:txBody>
          <a:bodyPr/>
          <a:lstStyle/>
          <a:p>
            <a:r>
              <a:rPr lang="en-US" altLang="ko-KR" sz="2800" dirty="0"/>
              <a:t>Distributed Training Practices on Neuron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sp>
        <p:nvSpPr>
          <p:cNvPr id="6" name="순서도: 대체 처리 5"/>
          <p:cNvSpPr/>
          <p:nvPr/>
        </p:nvSpPr>
        <p:spPr bwMode="auto">
          <a:xfrm>
            <a:off x="589280" y="906254"/>
            <a:ext cx="3698240" cy="45720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Log in to the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89280" y="1792768"/>
            <a:ext cx="3698240" cy="600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Create/Manage/Activate a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virtual environment</a:t>
            </a:r>
            <a:r>
              <a:rPr kumimoji="0" lang="en-US" altLang="ko-KR" sz="1800" dirty="0">
                <a:latin typeface="Arial" charset="0"/>
              </a:rPr>
              <a:t> using </a:t>
            </a:r>
            <a:r>
              <a:rPr kumimoji="0" lang="en-US" altLang="ko-KR" sz="1800" dirty="0" err="1">
                <a:latin typeface="Arial" charset="0"/>
              </a:rPr>
              <a:t>Conda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89280" y="2862357"/>
            <a:ext cx="3698240" cy="942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Request a couple of GPU-nodes to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develop &amp; test </a:t>
            </a:r>
            <a:r>
              <a:rPr kumimoji="0" lang="en-US" altLang="ko-KR" sz="1800" dirty="0">
                <a:latin typeface="Arial" charset="0"/>
              </a:rPr>
              <a:t>DL codes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in a interactive way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89280" y="4252993"/>
            <a:ext cx="3698240" cy="969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>
                <a:latin typeface="Arial" charset="0"/>
              </a:rPr>
              <a:t>Submit/Execute a corresponding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batch</a:t>
            </a:r>
            <a:r>
              <a:rPr kumimoji="0" lang="en-US" altLang="ko-KR" sz="1800" dirty="0">
                <a:latin typeface="Arial" charset="0"/>
              </a:rPr>
              <a:t> job /w requesting/feeding on </a:t>
            </a:r>
            <a:r>
              <a:rPr kumimoji="0" lang="en-US" altLang="ko-KR" sz="1800" dirty="0">
                <a:solidFill>
                  <a:srgbClr val="FF0000"/>
                </a:solidFill>
                <a:latin typeface="Arial" charset="0"/>
              </a:rPr>
              <a:t>hundreds </a:t>
            </a:r>
            <a:r>
              <a:rPr kumimoji="0" lang="en-US" altLang="ko-KR" sz="1800">
                <a:solidFill>
                  <a:srgbClr val="FF0000"/>
                </a:solidFill>
                <a:latin typeface="Arial" charset="0"/>
              </a:rPr>
              <a:t>of GPUs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1" name="순서도: 대체 처리 10"/>
          <p:cNvSpPr/>
          <p:nvPr/>
        </p:nvSpPr>
        <p:spPr bwMode="auto">
          <a:xfrm>
            <a:off x="599440" y="5666702"/>
            <a:ext cx="3688080" cy="45720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Logout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직선 화살표 연결선 28"/>
          <p:cNvCxnSpPr>
            <a:stCxn id="6" idx="2"/>
            <a:endCxn id="7" idx="0"/>
          </p:cNvCxnSpPr>
          <p:nvPr/>
        </p:nvCxnSpPr>
        <p:spPr bwMode="auto">
          <a:xfrm>
            <a:off x="2438400" y="1363454"/>
            <a:ext cx="0" cy="429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/>
          <p:cNvCxnSpPr>
            <a:stCxn id="7" idx="2"/>
            <a:endCxn id="8" idx="0"/>
          </p:cNvCxnSpPr>
          <p:nvPr/>
        </p:nvCxnSpPr>
        <p:spPr bwMode="auto">
          <a:xfrm>
            <a:off x="2438400" y="2393687"/>
            <a:ext cx="0" cy="4686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/>
          <p:cNvCxnSpPr>
            <a:stCxn id="8" idx="2"/>
            <a:endCxn id="10" idx="0"/>
          </p:cNvCxnSpPr>
          <p:nvPr/>
        </p:nvCxnSpPr>
        <p:spPr bwMode="auto">
          <a:xfrm>
            <a:off x="2438400" y="3804643"/>
            <a:ext cx="0" cy="448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화살표 연결선 36"/>
          <p:cNvCxnSpPr>
            <a:stCxn id="10" idx="2"/>
            <a:endCxn id="11" idx="0"/>
          </p:cNvCxnSpPr>
          <p:nvPr/>
        </p:nvCxnSpPr>
        <p:spPr bwMode="auto">
          <a:xfrm>
            <a:off x="2438400" y="5222240"/>
            <a:ext cx="5080" cy="4444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/>
          <p:cNvSpPr txBox="1"/>
          <p:nvPr/>
        </p:nvSpPr>
        <p:spPr bwMode="white">
          <a:xfrm>
            <a:off x="4549140" y="1139934"/>
            <a:ext cx="4378960" cy="13234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>
                <a:solidFill>
                  <a:srgbClr val="FFFF00"/>
                </a:solidFill>
              </a:rPr>
              <a:t>## create/activate a virtual environment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create -n 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 python=3.7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activate </a:t>
            </a:r>
            <a:r>
              <a:rPr kumimoji="0" lang="en-US" altLang="ko-KR" kern="0" dirty="0" err="1"/>
              <a:t>pt_env</a:t>
            </a:r>
            <a:endParaRPr kumimoji="0" lang="en-US" altLang="ko-KR" kern="0" dirty="0"/>
          </a:p>
          <a:p>
            <a:r>
              <a:rPr kumimoji="0" lang="en-US" altLang="ko-KR" kern="0" dirty="0"/>
              <a:t>$ (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)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install </a:t>
            </a:r>
            <a:r>
              <a:rPr kumimoji="0" lang="en-US" altLang="ko-KR" kern="0" dirty="0" err="1"/>
              <a:t>pytorch</a:t>
            </a:r>
            <a:endParaRPr kumimoji="0" lang="en-US" altLang="ko-KR" kern="0" dirty="0"/>
          </a:p>
          <a:p>
            <a:r>
              <a:rPr kumimoji="0" lang="en-US" altLang="ko-KR" kern="0" dirty="0"/>
              <a:t>$ (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) python train.py</a:t>
            </a:r>
          </a:p>
        </p:txBody>
      </p:sp>
      <p:sp>
        <p:nvSpPr>
          <p:cNvPr id="51" name="TextBox 50"/>
          <p:cNvSpPr txBox="1"/>
          <p:nvPr/>
        </p:nvSpPr>
        <p:spPr bwMode="white">
          <a:xfrm>
            <a:off x="4579620" y="2746421"/>
            <a:ext cx="4378960" cy="1569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>
                <a:solidFill>
                  <a:srgbClr val="FFFF00"/>
                </a:solidFill>
              </a:rPr>
              <a:t>## request 2 nodes for interactive job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salloc</a:t>
            </a:r>
            <a:r>
              <a:rPr kumimoji="0" lang="en-US" altLang="ko-KR" kern="0" dirty="0"/>
              <a:t> --nodes=2 --time=8:00:00 --</a:t>
            </a:r>
            <a:r>
              <a:rPr kumimoji="0" lang="en-US" altLang="ko-KR" kern="0" dirty="0" err="1"/>
              <a:t>gres</a:t>
            </a:r>
            <a:r>
              <a:rPr kumimoji="0" lang="en-US" altLang="ko-KR" kern="0" dirty="0"/>
              <a:t>=gpu:4 # available GPU-nodes allocated</a:t>
            </a:r>
          </a:p>
          <a:p>
            <a:endParaRPr kumimoji="0" lang="en-US" altLang="ko-KR" kern="0" dirty="0"/>
          </a:p>
          <a:p>
            <a:r>
              <a:rPr kumimoji="0" lang="en-US" altLang="ko-KR" kern="0" dirty="0">
                <a:solidFill>
                  <a:srgbClr val="FFFF00"/>
                </a:solidFill>
              </a:rPr>
              <a:t>## run&amp; test ML/DL codes interactively </a:t>
            </a:r>
          </a:p>
          <a:p>
            <a:r>
              <a:rPr kumimoji="0" lang="en-US" altLang="ko-KR" kern="0" dirty="0"/>
              <a:t>$ (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) </a:t>
            </a:r>
            <a:r>
              <a:rPr kumimoji="0" lang="en-US" altLang="ko-KR" kern="0" dirty="0" err="1"/>
              <a:t>srun</a:t>
            </a:r>
            <a:r>
              <a:rPr kumimoji="0" lang="en-US" altLang="ko-KR" kern="0" dirty="0"/>
              <a:t> -n 8 python train_ddp.py</a:t>
            </a:r>
          </a:p>
        </p:txBody>
      </p:sp>
      <p:sp>
        <p:nvSpPr>
          <p:cNvPr id="52" name="TextBox 51"/>
          <p:cNvSpPr txBox="1"/>
          <p:nvPr/>
        </p:nvSpPr>
        <p:spPr bwMode="white">
          <a:xfrm>
            <a:off x="4579620" y="4552505"/>
            <a:ext cx="4378960" cy="1569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>
                <a:solidFill>
                  <a:srgbClr val="FFFF00"/>
                </a:solidFill>
              </a:rPr>
              <a:t>## submit a batch job script requesting 20 nodes with 8 GPUs each node </a:t>
            </a:r>
          </a:p>
          <a:p>
            <a:r>
              <a:rPr kumimoji="0" lang="en-US" altLang="ko-KR" kern="0" dirty="0"/>
              <a:t>$ (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) </a:t>
            </a:r>
            <a:r>
              <a:rPr kumimoji="0" lang="en-US" altLang="ko-KR" kern="0" dirty="0" err="1"/>
              <a:t>sbatch</a:t>
            </a:r>
            <a:r>
              <a:rPr kumimoji="0" lang="en-US" altLang="ko-KR" kern="0" dirty="0"/>
              <a:t> train_ddp_script.sh</a:t>
            </a:r>
          </a:p>
          <a:p>
            <a:endParaRPr kumimoji="0" lang="en-US" altLang="ko-KR" kern="0" dirty="0"/>
          </a:p>
          <a:p>
            <a:r>
              <a:rPr kumimoji="0" lang="en-US" altLang="ko-KR" kern="0" dirty="0">
                <a:solidFill>
                  <a:srgbClr val="FFFF00"/>
                </a:solidFill>
              </a:rPr>
              <a:t>## monitor/check the job status</a:t>
            </a:r>
          </a:p>
          <a:p>
            <a:r>
              <a:rPr kumimoji="0" lang="en-US" altLang="ko-KR" kern="0" dirty="0"/>
              <a:t>$ (</a:t>
            </a:r>
            <a:r>
              <a:rPr kumimoji="0" lang="en-US" altLang="ko-KR" kern="0" dirty="0" err="1"/>
              <a:t>pt_env</a:t>
            </a:r>
            <a:r>
              <a:rPr kumimoji="0" lang="en-US" altLang="ko-KR" kern="0" dirty="0"/>
              <a:t>) </a:t>
            </a:r>
            <a:r>
              <a:rPr kumimoji="0" lang="en-US" altLang="ko-KR" kern="0" dirty="0" err="1"/>
              <a:t>squeue</a:t>
            </a:r>
            <a:endParaRPr kumimoji="0"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404232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Virtual Environments</a:t>
            </a:r>
            <a:endParaRPr lang="ko-KR" altLang="en-US" dirty="0"/>
          </a:p>
        </p:txBody>
      </p:sp>
      <p:sp>
        <p:nvSpPr>
          <p:cNvPr id="12" name="부제목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840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682310"/>
            <a:ext cx="8534400" cy="5502445"/>
          </a:xfrm>
        </p:spPr>
        <p:txBody>
          <a:bodyPr/>
          <a:lstStyle/>
          <a:p>
            <a:r>
              <a:rPr lang="en-US" altLang="ko-KR" dirty="0"/>
              <a:t>Why distributed training?</a:t>
            </a:r>
          </a:p>
          <a:p>
            <a:r>
              <a:rPr lang="en-US" altLang="ko-KR" dirty="0"/>
              <a:t>Distributed DL Approaches </a:t>
            </a:r>
          </a:p>
          <a:p>
            <a:pPr lvl="1"/>
            <a:r>
              <a:rPr lang="en-US" altLang="ko-KR" sz="2400" dirty="0"/>
              <a:t>Data Parallel</a:t>
            </a:r>
          </a:p>
          <a:p>
            <a:pPr lvl="2"/>
            <a:r>
              <a:rPr lang="en-US" altLang="ko-KR" sz="1800" dirty="0"/>
              <a:t>Parameter Server(s)</a:t>
            </a:r>
          </a:p>
          <a:p>
            <a:pPr lvl="2"/>
            <a:r>
              <a:rPr lang="en-US" altLang="ko-KR" sz="1800" dirty="0"/>
              <a:t>Ring </a:t>
            </a:r>
            <a:r>
              <a:rPr lang="en-US" altLang="ko-KR" sz="1800" dirty="0" err="1"/>
              <a:t>AllReduce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2400" dirty="0"/>
              <a:t>Model Parallel </a:t>
            </a:r>
          </a:p>
          <a:p>
            <a:pPr lvl="2"/>
            <a:r>
              <a:rPr lang="en-US" altLang="ko-KR" dirty="0"/>
              <a:t>Pipeline parallel</a:t>
            </a:r>
          </a:p>
          <a:p>
            <a:pPr lvl="2"/>
            <a:r>
              <a:rPr lang="en-US" altLang="ko-KR" dirty="0"/>
              <a:t>Tensor parallel</a:t>
            </a:r>
          </a:p>
          <a:p>
            <a:pPr lvl="1"/>
            <a:r>
              <a:rPr lang="en-US" altLang="ko-KR" sz="2400" dirty="0"/>
              <a:t>Multi-dimensional (3D) Parallel </a:t>
            </a:r>
          </a:p>
          <a:p>
            <a:r>
              <a:rPr lang="en-US" altLang="ko-KR" dirty="0"/>
              <a:t>KISTI GPU Cluster: Neuron  </a:t>
            </a:r>
          </a:p>
          <a:p>
            <a:r>
              <a:rPr lang="en-US" altLang="ko-KR" dirty="0"/>
              <a:t>Hands-on Exercises </a:t>
            </a:r>
          </a:p>
          <a:p>
            <a:pPr lvl="1"/>
            <a:r>
              <a:rPr lang="en-US" altLang="ko-KR" sz="2400" dirty="0" err="1"/>
              <a:t>Conda</a:t>
            </a:r>
            <a:r>
              <a:rPr lang="en-US" altLang="ko-KR" sz="2400" dirty="0"/>
              <a:t> Virtual Environment</a:t>
            </a:r>
          </a:p>
          <a:p>
            <a:pPr lvl="1"/>
            <a:r>
              <a:rPr lang="en-US" altLang="ko-KR" sz="2400" dirty="0"/>
              <a:t>Distributed Data Parallel(DDP) using </a:t>
            </a:r>
            <a:r>
              <a:rPr lang="en-US" altLang="ko-KR" sz="2400" dirty="0" err="1"/>
              <a:t>Horovod</a:t>
            </a:r>
            <a:r>
              <a:rPr lang="en-US" altLang="ko-KR" sz="2400" dirty="0"/>
              <a:t> </a:t>
            </a:r>
          </a:p>
          <a:p>
            <a:pPr lvl="1"/>
            <a:r>
              <a:rPr lang="en-US" altLang="ko-KR" sz="2400" dirty="0"/>
              <a:t>DDP using Singularity Container </a:t>
            </a:r>
          </a:p>
          <a:p>
            <a:pPr lvl="1"/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441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Virtual 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74" y="724853"/>
            <a:ext cx="9001125" cy="5502445"/>
          </a:xfrm>
        </p:spPr>
        <p:txBody>
          <a:bodyPr/>
          <a:lstStyle/>
          <a:p>
            <a:r>
              <a:rPr lang="en-US" altLang="ko-KR" dirty="0"/>
              <a:t>Download &amp; Install </a:t>
            </a:r>
            <a:r>
              <a:rPr lang="en-US" altLang="ko-KR" dirty="0" err="1"/>
              <a:t>Conda</a:t>
            </a:r>
            <a:r>
              <a:rPr lang="en-US" altLang="ko-KR" dirty="0"/>
              <a:t> on /scratch/</a:t>
            </a:r>
            <a:r>
              <a:rPr lang="en-US" altLang="ko-KR" dirty="0" err="1"/>
              <a:t>userID</a:t>
            </a:r>
            <a:r>
              <a:rPr lang="en-US" altLang="ko-KR" dirty="0"/>
              <a:t> directory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</a:rPr>
              <a:t>Type your </a:t>
            </a:r>
            <a:r>
              <a:rPr lang="en-US" altLang="ko-KR" sz="1600" dirty="0" err="1">
                <a:solidFill>
                  <a:prstClr val="black"/>
                </a:solidFill>
              </a:rPr>
              <a:t>Conda</a:t>
            </a:r>
            <a:r>
              <a:rPr lang="en-US" altLang="ko-KR" sz="1600" dirty="0">
                <a:solidFill>
                  <a:prstClr val="black"/>
                </a:solidFill>
              </a:rPr>
              <a:t> installation directory to </a:t>
            </a:r>
            <a:r>
              <a:rPr lang="en-US" altLang="ko-KR" sz="1600" dirty="0">
                <a:solidFill>
                  <a:srgbClr val="FF0000"/>
                </a:solidFill>
              </a:rPr>
              <a:t>“/scratch/</a:t>
            </a:r>
            <a:r>
              <a:rPr lang="en-US" altLang="ko-KR" sz="1600" dirty="0" err="1">
                <a:solidFill>
                  <a:srgbClr val="FF0000"/>
                </a:solidFill>
              </a:rPr>
              <a:t>userID</a:t>
            </a:r>
            <a:r>
              <a:rPr lang="en-US" altLang="ko-KR" sz="1600" dirty="0">
                <a:solidFill>
                  <a:srgbClr val="FF0000"/>
                </a:solidFill>
              </a:rPr>
              <a:t>/miniconda3”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400" dirty="0" err="1">
                <a:solidFill>
                  <a:prstClr val="black"/>
                </a:solidFill>
              </a:rPr>
              <a:t>Conda</a:t>
            </a:r>
            <a:r>
              <a:rPr lang="en-US" altLang="ko-KR" sz="1400" dirty="0">
                <a:solidFill>
                  <a:prstClr val="black"/>
                </a:solidFill>
              </a:rPr>
              <a:t> default installation directory: $HOME/miniconda3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</a:rPr>
              <a:t>Type </a:t>
            </a:r>
            <a:r>
              <a:rPr lang="en-US" altLang="ko-KR" sz="1600" dirty="0" err="1">
                <a:solidFill>
                  <a:prstClr val="black"/>
                </a:solidFill>
              </a:rPr>
              <a:t>Conda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</a:rPr>
              <a:t>init</a:t>
            </a:r>
            <a:r>
              <a:rPr lang="en-US" altLang="ko-KR" sz="1600" dirty="0">
                <a:solidFill>
                  <a:srgbClr val="0070C0"/>
                </a:solidFill>
              </a:rPr>
              <a:t>: “yes</a:t>
            </a:r>
            <a:r>
              <a:rPr lang="en-US" altLang="ko-KR" sz="1400" dirty="0">
                <a:solidFill>
                  <a:srgbClr val="0070C0"/>
                </a:solidFill>
              </a:rPr>
              <a:t>”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>
                <a:solidFill>
                  <a:prstClr val="black"/>
                </a:solidFill>
                <a:sym typeface="Wingdings" panose="05000000000000000000" pitchFamily="2" charset="2"/>
              </a:rPr>
              <a:t>which will a</a:t>
            </a:r>
            <a:r>
              <a:rPr lang="en-US" altLang="ko-KR" sz="1400" dirty="0">
                <a:solidFill>
                  <a:prstClr val="black"/>
                </a:solidFill>
              </a:rPr>
              <a:t>dd </a:t>
            </a:r>
            <a:r>
              <a:rPr lang="en-US" altLang="ko-KR" sz="1400" dirty="0" err="1">
                <a:solidFill>
                  <a:prstClr val="black"/>
                </a:solidFill>
              </a:rPr>
              <a:t>conda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init</a:t>
            </a:r>
            <a:r>
              <a:rPr lang="en-US" altLang="ko-KR" sz="1400" dirty="0">
                <a:solidFill>
                  <a:prstClr val="black"/>
                </a:solidFill>
              </a:rPr>
              <a:t> scripts to ~/.</a:t>
            </a:r>
            <a:r>
              <a:rPr lang="en-US" altLang="ko-KR" sz="1400" dirty="0" err="1">
                <a:solidFill>
                  <a:prstClr val="black"/>
                </a:solidFill>
              </a:rPr>
              <a:t>bashrc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562619" y="1225890"/>
            <a:ext cx="8161633" cy="10772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## </a:t>
            </a:r>
            <a:r>
              <a:rPr kumimoji="0" lang="en-US" altLang="ko-KR" kern="0" dirty="0" err="1"/>
              <a:t>Miniconda</a:t>
            </a:r>
            <a:r>
              <a:rPr kumimoji="0" lang="en-US" altLang="ko-KR" kern="0" dirty="0"/>
              <a:t> 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wget</a:t>
            </a:r>
            <a:r>
              <a:rPr kumimoji="0" lang="en-US" altLang="ko-KR" kern="0" dirty="0"/>
              <a:t> https://repo.anaconda.com/miniconda/Miniconda3-latest-Linux-x86_64.sh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chmod</a:t>
            </a:r>
            <a:r>
              <a:rPr kumimoji="0" lang="en-US" altLang="ko-KR" kern="0" dirty="0"/>
              <a:t> 755 Miniconda3-latest-Linux-x86_64.sh</a:t>
            </a:r>
          </a:p>
          <a:p>
            <a:r>
              <a:rPr kumimoji="0" lang="en-US" altLang="ko-KR" kern="0" dirty="0"/>
              <a:t>$ ./Miniconda3-latest-Linux-x86_64.sh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16606" y="3419764"/>
            <a:ext cx="8161634" cy="28007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$ source ~/.</a:t>
            </a:r>
            <a:r>
              <a:rPr kumimoji="0" lang="en-US" altLang="ko-KR" kern="0" dirty="0" err="1"/>
              <a:t>bashrc</a:t>
            </a:r>
            <a:r>
              <a:rPr kumimoji="0" lang="en-US" altLang="ko-KR" kern="0" dirty="0"/>
              <a:t>    # set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path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</a:t>
            </a:r>
            <a:r>
              <a:rPr kumimoji="0" lang="en-US" altLang="ko-KR" kern="0" dirty="0" err="1"/>
              <a:t>config</a:t>
            </a:r>
            <a:r>
              <a:rPr kumimoji="0" lang="en-US" altLang="ko-KR" kern="0" dirty="0"/>
              <a:t> --set </a:t>
            </a:r>
            <a:r>
              <a:rPr kumimoji="0" lang="en-US" altLang="ko-KR" kern="0" dirty="0" err="1"/>
              <a:t>auto_activate_base</a:t>
            </a:r>
            <a:r>
              <a:rPr kumimoji="0" lang="en-US" altLang="ko-KR" kern="0" dirty="0"/>
              <a:t> false</a:t>
            </a:r>
          </a:p>
          <a:p>
            <a:r>
              <a:rPr kumimoji="0" lang="en-US" altLang="ko-KR" kern="0" dirty="0"/>
              <a:t>$ which </a:t>
            </a:r>
            <a:r>
              <a:rPr kumimoji="0" lang="en-US" altLang="ko-KR" kern="0" dirty="0" err="1"/>
              <a:t>conda</a:t>
            </a:r>
            <a:endParaRPr kumimoji="0" lang="en-US" altLang="ko-KR" kern="0" dirty="0"/>
          </a:p>
          <a:p>
            <a:r>
              <a:rPr kumimoji="0" lang="en-US" altLang="ko-KR" kern="0" dirty="0"/>
              <a:t>/scratch/$USER/miniconda3/</a:t>
            </a:r>
            <a:r>
              <a:rPr kumimoji="0" lang="en-US" altLang="ko-KR" kern="0" dirty="0" err="1"/>
              <a:t>condabin</a:t>
            </a:r>
            <a:r>
              <a:rPr kumimoji="0" lang="en-US" altLang="ko-KR" kern="0" dirty="0"/>
              <a:t>/</a:t>
            </a:r>
            <a:r>
              <a:rPr kumimoji="0" lang="en-US" altLang="ko-KR" kern="0" dirty="0" err="1"/>
              <a:t>conda</a:t>
            </a:r>
            <a:endParaRPr kumimoji="0" lang="en-US" altLang="ko-KR" kern="0" dirty="0"/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--version</a:t>
            </a:r>
          </a:p>
          <a:p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4.12.0</a:t>
            </a:r>
          </a:p>
          <a:p>
            <a:r>
              <a:rPr kumimoji="0" lang="en-US" altLang="ko-KR" kern="0" dirty="0"/>
              <a:t>$ ls /scratch/$USER/miniconda3</a:t>
            </a:r>
          </a:p>
          <a:p>
            <a:r>
              <a:rPr kumimoji="0" lang="en-US" altLang="ko-KR" kern="0" dirty="0"/>
              <a:t>./               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-meta/  lib/         </a:t>
            </a:r>
            <a:r>
              <a:rPr kumimoji="0" lang="en-US" altLang="ko-KR" kern="0" dirty="0" err="1"/>
              <a:t>mkspecs</a:t>
            </a:r>
            <a:r>
              <a:rPr kumimoji="0" lang="en-US" altLang="ko-KR" kern="0" dirty="0"/>
              <a:t>/      </a:t>
            </a:r>
            <a:r>
              <a:rPr kumimoji="0" lang="en-US" altLang="ko-KR" kern="0" dirty="0" err="1"/>
              <a:t>qml</a:t>
            </a:r>
            <a:r>
              <a:rPr kumimoji="0" lang="en-US" altLang="ko-KR" kern="0" dirty="0"/>
              <a:t>/        </a:t>
            </a:r>
            <a:r>
              <a:rPr kumimoji="0" lang="en-US" altLang="ko-KR" kern="0" dirty="0" err="1"/>
              <a:t>ssl</a:t>
            </a:r>
            <a:r>
              <a:rPr kumimoji="0" lang="en-US" altLang="ko-KR" kern="0" dirty="0"/>
              <a:t>/</a:t>
            </a:r>
          </a:p>
          <a:p>
            <a:r>
              <a:rPr kumimoji="0" lang="en-US" altLang="ko-KR" kern="0" dirty="0"/>
              <a:t>../               doc/         </a:t>
            </a:r>
            <a:r>
              <a:rPr kumimoji="0" lang="en-US" altLang="ko-KR" kern="0" dirty="0" err="1"/>
              <a:t>libexec</a:t>
            </a:r>
            <a:r>
              <a:rPr kumimoji="0" lang="en-US" altLang="ko-KR" kern="0" dirty="0"/>
              <a:t>/     phrasebooks/  resources/  translations/</a:t>
            </a:r>
          </a:p>
          <a:p>
            <a:r>
              <a:rPr kumimoji="0" lang="en-US" altLang="ko-KR" kern="0" dirty="0"/>
              <a:t>bin/              </a:t>
            </a:r>
            <a:r>
              <a:rPr kumimoji="0" lang="en-US" altLang="ko-KR" kern="0" dirty="0" err="1"/>
              <a:t>envs</a:t>
            </a:r>
            <a:r>
              <a:rPr kumimoji="0" lang="en-US" altLang="ko-KR" kern="0" dirty="0"/>
              <a:t>/        LICENSE.txt  </a:t>
            </a:r>
            <a:r>
              <a:rPr kumimoji="0" lang="en-US" altLang="ko-KR" kern="0" dirty="0" err="1"/>
              <a:t>pkgs</a:t>
            </a:r>
            <a:r>
              <a:rPr kumimoji="0" lang="en-US" altLang="ko-KR" kern="0" dirty="0"/>
              <a:t>/         </a:t>
            </a:r>
            <a:r>
              <a:rPr kumimoji="0" lang="en-US" altLang="ko-KR" kern="0" dirty="0" err="1"/>
              <a:t>sbin</a:t>
            </a:r>
            <a:r>
              <a:rPr kumimoji="0" lang="en-US" altLang="ko-KR" kern="0" dirty="0"/>
              <a:t>/       </a:t>
            </a:r>
            <a:r>
              <a:rPr kumimoji="0" lang="en-US" altLang="ko-KR" kern="0" dirty="0" err="1"/>
              <a:t>var</a:t>
            </a:r>
            <a:r>
              <a:rPr kumimoji="0" lang="en-US" altLang="ko-KR" kern="0" dirty="0"/>
              <a:t>/ </a:t>
            </a:r>
          </a:p>
          <a:p>
            <a:r>
              <a:rPr kumimoji="0" lang="en-US" altLang="ko-KR" kern="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21048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Anaconda</a:t>
            </a:r>
          </a:p>
          <a:p>
            <a:pPr lvl="1"/>
            <a:r>
              <a:rPr lang="en-US" altLang="ko-KR" sz="2000" dirty="0"/>
              <a:t>distribution of the Python and R programming languages for scientific computing </a:t>
            </a:r>
          </a:p>
          <a:p>
            <a:pPr lvl="2"/>
            <a:r>
              <a:rPr lang="en-US" altLang="ko-KR" sz="1800" dirty="0"/>
              <a:t>data science, machine learning applications, large-scale data processing, predictive analytics, </a:t>
            </a:r>
            <a:r>
              <a:rPr lang="en-US" altLang="ko-KR" sz="1800" dirty="0" err="1"/>
              <a:t>etc</a:t>
            </a:r>
            <a:endParaRPr lang="en-US" altLang="ko-KR" sz="1800" dirty="0"/>
          </a:p>
          <a:p>
            <a:pPr lvl="1"/>
            <a:r>
              <a:rPr lang="en-US" altLang="ko-KR" sz="2000" dirty="0"/>
              <a:t>aims to simplify package management and deployment</a:t>
            </a:r>
          </a:p>
          <a:p>
            <a:r>
              <a:rPr lang="en-US" altLang="ko-KR" sz="2000" dirty="0" err="1"/>
              <a:t>Conda</a:t>
            </a:r>
            <a:endParaRPr lang="en-US" altLang="ko-KR" sz="2000" dirty="0"/>
          </a:p>
          <a:p>
            <a:pPr lvl="1"/>
            <a:r>
              <a:rPr lang="en-US" altLang="ko-KR" sz="2000" dirty="0"/>
              <a:t>open source </a:t>
            </a:r>
            <a:r>
              <a:rPr lang="en-US" altLang="ko-KR" sz="2000" dirty="0">
                <a:solidFill>
                  <a:schemeClr val="tx2"/>
                </a:solidFill>
              </a:rPr>
              <a:t>package managemen</a:t>
            </a:r>
            <a:r>
              <a:rPr lang="en-US" altLang="ko-KR" sz="2000" dirty="0"/>
              <a:t>t system and </a:t>
            </a:r>
            <a:r>
              <a:rPr lang="en-US" altLang="ko-KR" sz="2000" dirty="0">
                <a:solidFill>
                  <a:schemeClr val="tx2"/>
                </a:solidFill>
              </a:rPr>
              <a:t>environment management </a:t>
            </a:r>
            <a:r>
              <a:rPr lang="en-US" altLang="ko-KR" sz="2000" dirty="0"/>
              <a:t>system</a:t>
            </a:r>
          </a:p>
          <a:p>
            <a:pPr lvl="1"/>
            <a:r>
              <a:rPr lang="en-US" altLang="ko-KR" sz="2000" dirty="0"/>
              <a:t>runs on Windows, </a:t>
            </a:r>
            <a:r>
              <a:rPr lang="en-US" altLang="ko-KR" sz="2000" dirty="0" err="1"/>
              <a:t>macOS</a:t>
            </a:r>
            <a:r>
              <a:rPr lang="en-US" altLang="ko-KR" sz="2000" dirty="0"/>
              <a:t>, Linux and z/OS</a:t>
            </a:r>
          </a:p>
          <a:p>
            <a:pPr lvl="1"/>
            <a:r>
              <a:rPr lang="en-US" altLang="ko-KR" sz="2000" dirty="0"/>
              <a:t>quickly installs, runs and updates packages and their dependencies.</a:t>
            </a:r>
          </a:p>
          <a:p>
            <a:r>
              <a:rPr lang="en-US" altLang="ko-KR" sz="2000" dirty="0"/>
              <a:t>PIP</a:t>
            </a:r>
          </a:p>
          <a:p>
            <a:pPr lvl="1"/>
            <a:r>
              <a:rPr lang="en-US" altLang="ko-KR" sz="2000" dirty="0"/>
              <a:t>package installer for Python</a:t>
            </a:r>
          </a:p>
          <a:p>
            <a:pPr lvl="1"/>
            <a:r>
              <a:rPr lang="en-US" altLang="ko-KR" sz="2000" dirty="0"/>
              <a:t>use pip to install packages from the Python Package Index and other indexes.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891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422640" cy="5502445"/>
          </a:xfrm>
        </p:spPr>
        <p:txBody>
          <a:bodyPr/>
          <a:lstStyle/>
          <a:p>
            <a:r>
              <a:rPr lang="en-US" altLang="ko-KR" dirty="0"/>
              <a:t>a small, bootstrap version of Anaconda </a:t>
            </a:r>
          </a:p>
          <a:p>
            <a:pPr lvl="1"/>
            <a:r>
              <a:rPr lang="en-US" altLang="ko-KR" dirty="0"/>
              <a:t>includes only </a:t>
            </a:r>
            <a:r>
              <a:rPr lang="en-US" altLang="ko-KR" dirty="0" err="1"/>
              <a:t>conda</a:t>
            </a:r>
            <a:r>
              <a:rPr lang="en-US" altLang="ko-KR" dirty="0"/>
              <a:t>, Python, the packages they depend on</a:t>
            </a:r>
          </a:p>
          <a:p>
            <a:r>
              <a:rPr lang="en-US" altLang="ko-KR" dirty="0"/>
              <a:t>a free minimal installer for </a:t>
            </a:r>
            <a:r>
              <a:rPr lang="en-US" altLang="ko-KR" dirty="0" err="1"/>
              <a:t>conda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914400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484754"/>
            <a:ext cx="6106160" cy="34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2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vs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 of packages</a:t>
            </a:r>
          </a:p>
          <a:p>
            <a:pPr lvl="1"/>
            <a:r>
              <a:rPr lang="en-US" altLang="ko-KR" sz="2400" dirty="0"/>
              <a:t>Anaconda comes with over 150 data science packages, whereas </a:t>
            </a:r>
            <a:r>
              <a:rPr lang="en-US" altLang="ko-KR" sz="2400" dirty="0" err="1"/>
              <a:t>miniconda</a:t>
            </a:r>
            <a:r>
              <a:rPr lang="en-US" altLang="ko-KR" sz="2400" dirty="0"/>
              <a:t> comes with only a handful</a:t>
            </a:r>
          </a:p>
          <a:p>
            <a:r>
              <a:rPr lang="en-US" altLang="ko-KR" dirty="0"/>
              <a:t>Interface</a:t>
            </a:r>
          </a:p>
          <a:p>
            <a:pPr lvl="1"/>
            <a:r>
              <a:rPr lang="en-US" altLang="ko-KR" sz="2400" dirty="0"/>
              <a:t>Anaconda has a graphical user interface (GUI) called the Navigator, while </a:t>
            </a:r>
            <a:r>
              <a:rPr lang="en-US" altLang="ko-KR" sz="2400" dirty="0" err="1"/>
              <a:t>miniconda</a:t>
            </a:r>
            <a:r>
              <a:rPr lang="en-US" altLang="ko-KR" sz="2400" dirty="0"/>
              <a:t> has a command-line interface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616607" y="4177142"/>
            <a:ext cx="8161633" cy="13234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### Anaconda Download 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wget</a:t>
            </a:r>
            <a:r>
              <a:rPr kumimoji="0" lang="en-US" altLang="ko-KR" kern="0" dirty="0"/>
              <a:t> https://repo.anaconda.com/archive/Anaconda3-2022.10-Linux-x86_64.sh</a:t>
            </a:r>
          </a:p>
          <a:p>
            <a:endParaRPr kumimoji="0" lang="en-US" altLang="ko-KR" kern="0" dirty="0"/>
          </a:p>
          <a:p>
            <a:r>
              <a:rPr kumimoji="0" lang="en-US" altLang="ko-KR" kern="0" dirty="0"/>
              <a:t>### </a:t>
            </a:r>
            <a:r>
              <a:rPr kumimoji="0" lang="en-US" altLang="ko-KR" kern="0" dirty="0" err="1"/>
              <a:t>Miniconda</a:t>
            </a:r>
            <a:r>
              <a:rPr kumimoji="0" lang="en-US" altLang="ko-KR" kern="0" dirty="0"/>
              <a:t> Download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wget</a:t>
            </a:r>
            <a:r>
              <a:rPr kumimoji="0" lang="en-US" altLang="ko-KR" kern="0" dirty="0"/>
              <a:t> https://repo.anaconda.com/miniconda/Miniconda3-latest-Linux-x86_64.sh</a:t>
            </a:r>
          </a:p>
        </p:txBody>
      </p:sp>
    </p:spTree>
    <p:extLst>
      <p:ext uri="{BB962C8B-B14F-4D97-AF65-F5344CB8AC3E}">
        <p14:creationId xmlns:p14="http://schemas.microsoft.com/office/powerpoint/2010/main" val="412516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command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721361"/>
            <a:ext cx="8833241" cy="55473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94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altLang="ko-KR" dirty="0" err="1"/>
              <a:t>Horovod</a:t>
            </a:r>
            <a:r>
              <a:rPr lang="en-US" altLang="ko-KR" dirty="0"/>
              <a:t> Framework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9198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Horovod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distributed deep learning training framework for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en-US" altLang="ko-KR" dirty="0"/>
              <a:t>, and Apache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lvl="1"/>
            <a:r>
              <a:rPr lang="en-US" altLang="ko-KR" dirty="0"/>
              <a:t>developed by Uber in 2017</a:t>
            </a:r>
          </a:p>
          <a:p>
            <a:r>
              <a:rPr lang="en-US" altLang="ko-KR" dirty="0"/>
              <a:t>aims to make distributed deep learning fast and easy to use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3502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Horovod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neutral to DL frameworks to be 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Is it possible to make your DL codes run in parallel, irrespective of whether you use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Keras</a:t>
            </a:r>
            <a:r>
              <a:rPr lang="en-US" altLang="ko-KR" dirty="0"/>
              <a:t> or </a:t>
            </a:r>
            <a:r>
              <a:rPr lang="en-US" altLang="ko-KR" dirty="0" err="1"/>
              <a:t>Pytorch</a:t>
            </a:r>
            <a:r>
              <a:rPr lang="en-US" altLang="ko-KR" dirty="0"/>
              <a:t> frameworks?</a:t>
            </a:r>
          </a:p>
          <a:p>
            <a:r>
              <a:rPr lang="en-US" altLang="ko-KR" b="0" dirty="0"/>
              <a:t>easy to use &amp; codify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How much modification does one have to make to a existing DL code to make it distributed?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How easy is it to run it?</a:t>
            </a:r>
          </a:p>
          <a:p>
            <a:r>
              <a:rPr lang="en-US" altLang="ko-KR" b="0" dirty="0"/>
              <a:t>fast to run</a:t>
            </a:r>
          </a:p>
          <a:p>
            <a:pPr lvl="1"/>
            <a:r>
              <a:rPr lang="en-US" altLang="ko-KR" dirty="0"/>
              <a:t>How much faster would it run in distributed mode?</a:t>
            </a:r>
          </a:p>
          <a:p>
            <a:pPr lvl="1"/>
            <a:r>
              <a:rPr lang="en-US" altLang="ko-KR" dirty="0"/>
              <a:t>how easy is it to scale up?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5447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Horovod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primary motivation for this project is to make it easy to take a single-GPU training script and successfully scale it to train across many GPUs in parallel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How much modification does one have to make to a program to make it distributed, and how easy is it to run it?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How much faster would it run in distributed mode?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dirty="0"/>
          </a:p>
          <a:p>
            <a:r>
              <a:rPr lang="en-US" altLang="ko-KR" dirty="0"/>
              <a:t>Internally </a:t>
            </a:r>
            <a:r>
              <a:rPr lang="en-US" altLang="ko-KR" dirty="0">
                <a:solidFill>
                  <a:schemeClr val="tx2"/>
                </a:solidFill>
              </a:rPr>
              <a:t>at Uber </a:t>
            </a:r>
            <a:r>
              <a:rPr lang="en-US" altLang="ko-KR" dirty="0"/>
              <a:t>we found the MPI model to be much </a:t>
            </a:r>
            <a:r>
              <a:rPr lang="en-US" altLang="ko-KR" dirty="0">
                <a:solidFill>
                  <a:schemeClr val="tx2"/>
                </a:solidFill>
              </a:rPr>
              <a:t>more straightforward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/>
                </a:solidFill>
              </a:rPr>
              <a:t>require far less code changes</a:t>
            </a:r>
            <a:r>
              <a:rPr lang="en-US" altLang="ko-KR" dirty="0"/>
              <a:t> than previous solutions such as Distributed </a:t>
            </a:r>
            <a:r>
              <a:rPr lang="en-US" altLang="ko-KR" dirty="0" err="1"/>
              <a:t>TensorFlow</a:t>
            </a:r>
            <a:r>
              <a:rPr lang="en-US" altLang="ko-KR" dirty="0"/>
              <a:t> with parameter servers.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409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Horovod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easy to use and fast</a:t>
            </a:r>
          </a:p>
          <a:p>
            <a:r>
              <a:rPr lang="en-US" altLang="ko-KR" dirty="0" err="1"/>
              <a:t>scalling</a:t>
            </a:r>
            <a:r>
              <a:rPr lang="en-US" altLang="ko-KR" dirty="0"/>
              <a:t> with </a:t>
            </a:r>
            <a:r>
              <a:rPr lang="en-US" altLang="ko-KR" dirty="0" err="1"/>
              <a:t>Horovod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775094"/>
            <a:ext cx="8879206" cy="39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Learning in a slide</a:t>
            </a:r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2373B-54CF-457B-8737-969184E4E911}" type="slidenum">
              <a:rPr lang="en-US" altLang="ko-KR" smtClean="0"/>
              <a:pPr/>
              <a:t>5</a:t>
            </a:fld>
            <a:endParaRPr lang="en-US" altLang="ko-KR"/>
          </a:p>
        </p:txBody>
      </p:sp>
      <p:grpSp>
        <p:nvGrpSpPr>
          <p:cNvPr id="29" name="그룹 28"/>
          <p:cNvGrpSpPr/>
          <p:nvPr/>
        </p:nvGrpSpPr>
        <p:grpSpPr>
          <a:xfrm>
            <a:off x="285275" y="3521544"/>
            <a:ext cx="8243548" cy="830997"/>
            <a:chOff x="285275" y="3521544"/>
            <a:chExt cx="8243548" cy="830997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6786A17F-1E36-E343-81F1-A1B194C7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75" y="3582685"/>
              <a:ext cx="1671460" cy="4700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2DE7CB-182A-ED46-8183-368995A6623A}"/>
                </a:ext>
              </a:extLst>
            </p:cNvPr>
            <p:cNvSpPr txBox="1"/>
            <p:nvPr/>
          </p:nvSpPr>
          <p:spPr>
            <a:xfrm>
              <a:off x="2626310" y="3521544"/>
              <a:ext cx="59025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5088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>
                  <a:solidFill>
                    <a:prstClr val="black"/>
                  </a:solidFill>
                  <a:latin typeface="Tw Cen MT"/>
                  <a:ea typeface="+mn-ea"/>
                </a:rPr>
                <a:t>Loss function (how well net output </a:t>
              </a:r>
              <a:r>
                <a:rPr kumimoji="0" lang="en-US" sz="2400">
                  <a:solidFill>
                    <a:srgbClr val="C00000"/>
                  </a:solidFill>
                  <a:latin typeface="Tw Cen MT"/>
                  <a:ea typeface="+mn-ea"/>
                </a:rPr>
                <a:t>matched true</a:t>
              </a:r>
              <a:br>
                <a:rPr kumimoji="0" lang="en-US" sz="2400">
                  <a:solidFill>
                    <a:srgbClr val="C00000"/>
                  </a:solidFill>
                  <a:latin typeface="Tw Cen MT"/>
                  <a:ea typeface="+mn-ea"/>
                </a:rPr>
              </a:br>
              <a:r>
                <a:rPr kumimoji="0" lang="en-US" sz="2400">
                  <a:solidFill>
                    <a:srgbClr val="C00000"/>
                  </a:solidFill>
                  <a:latin typeface="Tw Cen MT"/>
                  <a:ea typeface="+mn-ea"/>
                </a:rPr>
                <a:t>label</a:t>
              </a:r>
              <a:r>
                <a:rPr kumimoji="0" lang="en-US" sz="2400">
                  <a:solidFill>
                    <a:prstClr val="black"/>
                  </a:solidFill>
                  <a:latin typeface="Tw Cen MT"/>
                  <a:ea typeface="+mn-ea"/>
                </a:rPr>
                <a:t> y on point x) Can be l</a:t>
              </a:r>
              <a:r>
                <a:rPr kumimoji="0" lang="en-US" sz="2400" baseline="-25000">
                  <a:solidFill>
                    <a:prstClr val="black"/>
                  </a:solidFill>
                  <a:latin typeface="Tw Cen MT"/>
                  <a:ea typeface="+mn-ea"/>
                </a:rPr>
                <a:t>2</a:t>
              </a:r>
              <a:r>
                <a:rPr kumimoji="0" lang="en-US" sz="2400">
                  <a:solidFill>
                    <a:prstClr val="black"/>
                  </a:solidFill>
                  <a:latin typeface="Tw Cen MT"/>
                  <a:ea typeface="+mn-ea"/>
                </a:rPr>
                <a:t>, cross-entropy….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84823" y="4473340"/>
            <a:ext cx="5593444" cy="477406"/>
            <a:chOff x="284823" y="4473340"/>
            <a:chExt cx="5593444" cy="477406"/>
          </a:xfrm>
        </p:grpSpPr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CFF98779-7C83-974D-AE5F-F36EBB1B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327" y="4542681"/>
              <a:ext cx="3785940" cy="4080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34218-55A3-D74B-BB16-6679DA545978}"/>
                </a:ext>
              </a:extLst>
            </p:cNvPr>
            <p:cNvSpPr txBox="1"/>
            <p:nvPr/>
          </p:nvSpPr>
          <p:spPr>
            <a:xfrm>
              <a:off x="284823" y="4473340"/>
              <a:ext cx="1364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5088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>
                  <a:solidFill>
                    <a:prstClr val="black"/>
                  </a:solidFill>
                  <a:latin typeface="Tw Cen MT"/>
                  <a:ea typeface="+mn-ea"/>
                </a:rPr>
                <a:t>Objective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4823" y="5163618"/>
            <a:ext cx="8752442" cy="496524"/>
            <a:chOff x="284823" y="5163618"/>
            <a:chExt cx="8752442" cy="496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8D5097-4871-8B44-A483-578076AAC2D2}"/>
                </a:ext>
              </a:extLst>
            </p:cNvPr>
            <p:cNvSpPr txBox="1"/>
            <p:nvPr/>
          </p:nvSpPr>
          <p:spPr>
            <a:xfrm>
              <a:off x="284823" y="5163618"/>
              <a:ext cx="2403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5088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 dirty="0">
                  <a:solidFill>
                    <a:srgbClr val="7030A0"/>
                  </a:solidFill>
                  <a:latin typeface="Tw Cen MT"/>
                  <a:ea typeface="+mn-ea"/>
                </a:rPr>
                <a:t>Gradient </a:t>
              </a:r>
              <a:r>
                <a:rPr kumimoji="0" lang="en-US" sz="2400" dirty="0">
                  <a:solidFill>
                    <a:prstClr val="black"/>
                  </a:solidFill>
                  <a:latin typeface="Tw Cen MT"/>
                  <a:ea typeface="+mn-ea"/>
                </a:rPr>
                <a:t>Descent </a:t>
              </a:r>
            </a:p>
          </p:txBody>
        </p:sp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DC2CF243-13C4-E94E-8EB4-1497960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347" y="5207816"/>
              <a:ext cx="5941918" cy="45232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EE7B5CA-233C-5F41-B466-1FD90B03C9F2}"/>
              </a:ext>
            </a:extLst>
          </p:cNvPr>
          <p:cNvSpPr txBox="1"/>
          <p:nvPr/>
        </p:nvSpPr>
        <p:spPr>
          <a:xfrm>
            <a:off x="286116" y="5747361"/>
            <a:ext cx="788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08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>
                <a:solidFill>
                  <a:srgbClr val="C00000"/>
                </a:solidFill>
                <a:latin typeface="Tw Cen MT"/>
                <a:ea typeface="+mn-ea"/>
              </a:rPr>
              <a:t>Stochastic</a:t>
            </a:r>
            <a:r>
              <a:rPr kumimoji="0" lang="en-US" sz="2400" dirty="0">
                <a:solidFill>
                  <a:prstClr val="black"/>
                </a:solidFill>
                <a:latin typeface="Tw Cen MT"/>
                <a:ea typeface="+mn-ea"/>
              </a:rPr>
              <a:t> GD: Estimate ∇ via small  sample of training data.</a:t>
            </a:r>
          </a:p>
        </p:txBody>
      </p:sp>
      <p:sp>
        <p:nvSpPr>
          <p:cNvPr id="23" name="TextBox 22"/>
          <p:cNvSpPr txBox="1"/>
          <p:nvPr/>
        </p:nvSpPr>
        <p:spPr bwMode="white">
          <a:xfrm>
            <a:off x="5816814" y="182757"/>
            <a:ext cx="32319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 dirty="0"/>
              <a:t>Courtesy of Prof. Sanjeev Arora</a:t>
            </a:r>
            <a:endParaRPr kumimoji="0" lang="ko-KR" altLang="en-US" b="1" kern="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42876" y="843134"/>
            <a:ext cx="8760328" cy="2593815"/>
            <a:chOff x="142876" y="843134"/>
            <a:chExt cx="8760328" cy="259381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05794CAC-5E8E-234F-AE94-8A0ED5A1D145}"/>
                </a:ext>
              </a:extLst>
            </p:cNvPr>
            <p:cNvGrpSpPr/>
            <p:nvPr/>
          </p:nvGrpSpPr>
          <p:grpSpPr>
            <a:xfrm>
              <a:off x="142876" y="1040850"/>
              <a:ext cx="3673255" cy="2066789"/>
              <a:chOff x="5292080" y="1844824"/>
              <a:chExt cx="3159351" cy="1604048"/>
            </a:xfrm>
          </p:grpSpPr>
          <p:pic>
            <p:nvPicPr>
              <p:cNvPr id="8" name="Picture 15">
                <a:extLst>
                  <a:ext uri="{FF2B5EF4-FFF2-40B4-BE49-F238E27FC236}">
                    <a16:creationId xmlns:a16="http://schemas.microsoft.com/office/drawing/2014/main" id="{F29FF51F-0630-934E-B877-71BEFCA1E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2080" y="1844824"/>
                <a:ext cx="2781300" cy="1219200"/>
              </a:xfrm>
              <a:prstGeom prst="rect">
                <a:avLst/>
              </a:prstGeom>
            </p:spPr>
          </p:pic>
          <p:pic>
            <p:nvPicPr>
              <p:cNvPr id="9" name="Picture 16">
                <a:extLst>
                  <a:ext uri="{FF2B5EF4-FFF2-40B4-BE49-F238E27FC236}">
                    <a16:creationId xmlns:a16="http://schemas.microsoft.com/office/drawing/2014/main" id="{1540E7D3-91BB-384C-9660-47BA8B0D2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2080" y="3232848"/>
                <a:ext cx="3159351" cy="216024"/>
              </a:xfrm>
              <a:prstGeom prst="rect">
                <a:avLst/>
              </a:prstGeom>
            </p:spPr>
          </p:pic>
        </p:grpSp>
        <p:grpSp>
          <p:nvGrpSpPr>
            <p:cNvPr id="24" name="Group 38">
              <a:extLst>
                <a:ext uri="{FF2B5EF4-FFF2-40B4-BE49-F238E27FC236}">
                  <a16:creationId xmlns:a16="http://schemas.microsoft.com/office/drawing/2014/main" id="{B71BD24A-1AD4-F640-BE38-79C6BE4B5CD6}"/>
                </a:ext>
              </a:extLst>
            </p:cNvPr>
            <p:cNvGrpSpPr/>
            <p:nvPr/>
          </p:nvGrpSpPr>
          <p:grpSpPr>
            <a:xfrm>
              <a:off x="5606771" y="843134"/>
              <a:ext cx="2040636" cy="1330165"/>
              <a:chOff x="1308748" y="2653993"/>
              <a:chExt cx="2419293" cy="1573396"/>
            </a:xfrm>
          </p:grpSpPr>
          <p:sp>
            <p:nvSpPr>
              <p:cNvPr id="28" name="Trapezoid 42">
                <a:extLst>
                  <a:ext uri="{FF2B5EF4-FFF2-40B4-BE49-F238E27FC236}">
                    <a16:creationId xmlns:a16="http://schemas.microsoft.com/office/drawing/2014/main" id="{5019DB08-36D3-9647-9296-76F8F7EC7F96}"/>
                  </a:ext>
                </a:extLst>
              </p:cNvPr>
              <p:cNvSpPr/>
              <p:nvPr/>
            </p:nvSpPr>
            <p:spPr>
              <a:xfrm rot="5400000">
                <a:off x="1700692" y="2851206"/>
                <a:ext cx="1573396" cy="1178969"/>
              </a:xfrm>
              <a:prstGeom prst="trapezoid">
                <a:avLst/>
              </a:prstGeom>
              <a:solidFill>
                <a:srgbClr val="A5A5A5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w Cen MT Condensed" panose="020B0606020104020203" pitchFamily="34" charset="77"/>
                  <a:ea typeface="+mn-ea"/>
                  <a:cs typeface="+mn-cs"/>
                </a:endParaRPr>
              </a:p>
            </p:txBody>
          </p:sp>
          <p:sp>
            <p:nvSpPr>
              <p:cNvPr id="26" name="Right Arrow 40">
                <a:extLst>
                  <a:ext uri="{FF2B5EF4-FFF2-40B4-BE49-F238E27FC236}">
                    <a16:creationId xmlns:a16="http://schemas.microsoft.com/office/drawing/2014/main" id="{8871660E-1969-494A-A1B2-39FFFE15DE9D}"/>
                  </a:ext>
                </a:extLst>
              </p:cNvPr>
              <p:cNvSpPr/>
              <p:nvPr/>
            </p:nvSpPr>
            <p:spPr>
              <a:xfrm>
                <a:off x="1308748" y="3207962"/>
                <a:ext cx="589156" cy="465455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ight Arrow 41">
                <a:extLst>
                  <a:ext uri="{FF2B5EF4-FFF2-40B4-BE49-F238E27FC236}">
                    <a16:creationId xmlns:a16="http://schemas.microsoft.com/office/drawing/2014/main" id="{F3E5A00D-FE7D-B842-9FB0-39E1D38F7CBE}"/>
                  </a:ext>
                </a:extLst>
              </p:cNvPr>
              <p:cNvSpPr/>
              <p:nvPr/>
            </p:nvSpPr>
            <p:spPr>
              <a:xfrm>
                <a:off x="3138885" y="3220213"/>
                <a:ext cx="589156" cy="465455"/>
              </a:xfrm>
              <a:prstGeom prst="right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A4A108-4913-E74D-B99A-F5E754AC3C09}"/>
                </a:ext>
              </a:extLst>
            </p:cNvPr>
            <p:cNvSpPr txBox="1"/>
            <p:nvPr/>
          </p:nvSpPr>
          <p:spPr>
            <a:xfrm>
              <a:off x="5015088" y="1196083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3200" b="1">
                  <a:solidFill>
                    <a:prstClr val="black"/>
                  </a:solidFill>
                  <a:latin typeface="Tw Cen MT Condensed" panose="020B0606020104020203" pitchFamily="34" charset="77"/>
                  <a:ea typeface="+mn-ea"/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5A787B-8465-8A49-AF17-E2887DE91B73}"/>
                </a:ext>
              </a:extLst>
            </p:cNvPr>
            <p:cNvSpPr txBox="1"/>
            <p:nvPr/>
          </p:nvSpPr>
          <p:spPr>
            <a:xfrm>
              <a:off x="7790799" y="1196082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3200" b="1">
                  <a:solidFill>
                    <a:prstClr val="black"/>
                  </a:solidFill>
                  <a:latin typeface="Tw Cen MT Condensed" panose="020B0606020104020203" pitchFamily="34" charset="77"/>
                  <a:ea typeface="+mn-ea"/>
                </a:rPr>
                <a:t>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20250F-064B-4844-82CB-A05A0CBE9EB7}"/>
                </a:ext>
              </a:extLst>
            </p:cNvPr>
            <p:cNvSpPr txBox="1"/>
            <p:nvPr/>
          </p:nvSpPr>
          <p:spPr>
            <a:xfrm>
              <a:off x="5669874" y="2149262"/>
              <a:ext cx="2123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Tw Cen MT Condensed" panose="020B0606020104020203" pitchFamily="34" charset="77"/>
                  <a:ea typeface="+mn-ea"/>
                </a:rPr>
                <a:t>𝛉 </a:t>
              </a:r>
              <a:r>
                <a:rPr kumimoji="0" lang="en-US" sz="2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Tw Cen MT Condensed" panose="020B0606020104020203" pitchFamily="34" charset="77"/>
                  <a:ea typeface="+mn-ea"/>
                </a:rPr>
                <a:t>:  parameters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110F81-3801-B44C-909B-2DB9989F41C8}"/>
                </a:ext>
              </a:extLst>
            </p:cNvPr>
            <p:cNvSpPr txBox="1"/>
            <p:nvPr/>
          </p:nvSpPr>
          <p:spPr>
            <a:xfrm>
              <a:off x="5203601" y="2605952"/>
              <a:ext cx="36996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>
                  <a:solidFill>
                    <a:prstClr val="black"/>
                  </a:solidFill>
                  <a:latin typeface="Tw Cen MT" panose="020B0602020104020603" pitchFamily="34" charset="77"/>
                  <a:ea typeface="+mn-ea"/>
                </a:rPr>
                <a:t>(X, Y) : (Input, Label) pair of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2400">
                  <a:solidFill>
                    <a:schemeClr val="tx2"/>
                  </a:solidFill>
                  <a:latin typeface="Tw Cen MT" panose="020B0602020104020603" pitchFamily="34" charset="77"/>
                  <a:ea typeface="+mn-ea"/>
                </a:rPr>
                <a:t>Training data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5287" y="2262681"/>
              <a:ext cx="682811" cy="8596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787B-8465-8A49-AF17-E2887DE91B73}"/>
                </a:ext>
              </a:extLst>
            </p:cNvPr>
            <p:cNvSpPr txBox="1"/>
            <p:nvPr/>
          </p:nvSpPr>
          <p:spPr>
            <a:xfrm>
              <a:off x="2932996" y="2337570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sz="3200" b="1">
                  <a:solidFill>
                    <a:prstClr val="black"/>
                  </a:solidFill>
                  <a:latin typeface="Tw Cen MT Condensed" panose="020B0606020104020203" pitchFamily="34" charset="77"/>
                  <a:ea typeface="+mn-ea"/>
                </a:rPr>
                <a:t>Y</a:t>
              </a:r>
            </a:p>
          </p:txBody>
        </p:sp>
      </p:grpSp>
      <p:sp>
        <p:nvSpPr>
          <p:cNvPr id="34" name="Rectangle 70">
            <a:extLst>
              <a:ext uri="{FF2B5EF4-FFF2-40B4-BE49-F238E27FC236}">
                <a16:creationId xmlns:a16="http://schemas.microsoft.com/office/drawing/2014/main" id="{F43A7945-A946-274D-80D9-99082975A2AA}"/>
              </a:ext>
            </a:extLst>
          </p:cNvPr>
          <p:cNvSpPr/>
          <p:nvPr/>
        </p:nvSpPr>
        <p:spPr>
          <a:xfrm>
            <a:off x="6205222" y="1208201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3200" b="1">
                <a:solidFill>
                  <a:srgbClr val="C00000"/>
                </a:solidFill>
                <a:latin typeface="Tw Cen MT Condensed" panose="020B0606020104020203" pitchFamily="34" charset="77"/>
                <a:ea typeface="+mn-ea"/>
              </a:rPr>
              <a:t>f</a:t>
            </a:r>
            <a:r>
              <a:rPr kumimoji="0" lang="en-US" sz="3200" b="1" baseline="-25000">
                <a:solidFill>
                  <a:srgbClr val="C00000"/>
                </a:solidFill>
                <a:latin typeface="Tw Cen MT Condensed" panose="020B0606020104020203" pitchFamily="34" charset="77"/>
                <a:ea typeface="+mn-ea"/>
              </a:rPr>
              <a:t>𝛉</a:t>
            </a:r>
            <a:r>
              <a:rPr kumimoji="0" lang="en-US" sz="3200" b="1">
                <a:solidFill>
                  <a:srgbClr val="C00000"/>
                </a:solidFill>
                <a:latin typeface="Tw Cen MT Condensed" panose="020B0606020104020203" pitchFamily="34" charset="77"/>
                <a:ea typeface="+mn-ea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343318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Horovod</a:t>
            </a:r>
            <a:r>
              <a:rPr lang="en-US" altLang="ko-KR" dirty="0"/>
              <a:t> Usage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 steps/lines to be added in your code</a:t>
            </a:r>
          </a:p>
          <a:p>
            <a:pPr lvl="1"/>
            <a:r>
              <a:rPr lang="en-US" altLang="ko-KR" dirty="0"/>
              <a:t>Initialize </a:t>
            </a:r>
            <a:r>
              <a:rPr lang="en-US" altLang="ko-KR" dirty="0" err="1"/>
              <a:t>Horovod</a:t>
            </a:r>
            <a:endParaRPr lang="en-US" altLang="ko-KR" dirty="0"/>
          </a:p>
          <a:p>
            <a:pPr lvl="1"/>
            <a:r>
              <a:rPr lang="en-US" altLang="ko-KR" dirty="0"/>
              <a:t>Pin GPU to each worker</a:t>
            </a:r>
          </a:p>
          <a:p>
            <a:pPr lvl="1"/>
            <a:r>
              <a:rPr lang="en-US" altLang="ko-KR" dirty="0"/>
              <a:t>Wrap the optimizer</a:t>
            </a:r>
          </a:p>
          <a:p>
            <a:pPr lvl="1"/>
            <a:r>
              <a:rPr lang="en-US" altLang="ko-KR" dirty="0"/>
              <a:t>Synchronize state across workers</a:t>
            </a:r>
          </a:p>
          <a:p>
            <a:pPr lvl="1"/>
            <a:r>
              <a:rPr lang="en-US" altLang="ko-KR" dirty="0"/>
              <a:t>Checkpoint on the first worker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1006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Initialize </a:t>
            </a:r>
            <a:r>
              <a:rPr lang="en-US" altLang="ko-KR" dirty="0" err="1"/>
              <a:t>Horovod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horovod.tensorflow</a:t>
            </a:r>
            <a:r>
              <a:rPr lang="en-US" altLang="ko-KR" dirty="0"/>
              <a:t> as </a:t>
            </a:r>
            <a:r>
              <a:rPr lang="en-US" altLang="ko-KR" dirty="0" err="1"/>
              <a:t>hvd</a:t>
            </a:r>
            <a:endParaRPr lang="en-US" altLang="ko-KR" dirty="0"/>
          </a:p>
          <a:p>
            <a:pPr lvl="1"/>
            <a:r>
              <a:rPr lang="en-US" altLang="ko-KR" dirty="0" err="1"/>
              <a:t>hvd.init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Kera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horovod.keras</a:t>
            </a:r>
            <a:r>
              <a:rPr lang="en-US" altLang="ko-KR" dirty="0"/>
              <a:t> as </a:t>
            </a:r>
            <a:r>
              <a:rPr lang="en-US" altLang="ko-KR" dirty="0" err="1"/>
              <a:t>hvd</a:t>
            </a:r>
            <a:endParaRPr lang="en-US" altLang="ko-KR" dirty="0"/>
          </a:p>
          <a:p>
            <a:pPr lvl="1"/>
            <a:r>
              <a:rPr lang="en-US" altLang="ko-KR" dirty="0" err="1"/>
              <a:t>hvd.init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horovod.torch</a:t>
            </a:r>
            <a:r>
              <a:rPr lang="en-US" altLang="ko-KR" dirty="0"/>
              <a:t> as </a:t>
            </a:r>
            <a:r>
              <a:rPr lang="en-US" altLang="ko-KR" dirty="0" err="1"/>
              <a:t>hvd</a:t>
            </a:r>
            <a:endParaRPr lang="en-US" altLang="ko-KR" dirty="0"/>
          </a:p>
          <a:p>
            <a:pPr lvl="1"/>
            <a:r>
              <a:rPr lang="en-US" altLang="ko-KR" dirty="0" err="1"/>
              <a:t>hvd.init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9276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 a GPU for each worker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tf.config.experimental.set_visible_devices</a:t>
            </a:r>
            <a:r>
              <a:rPr lang="en-US" altLang="ko-KR" dirty="0"/>
              <a:t>(</a:t>
            </a:r>
            <a:r>
              <a:rPr lang="en-US" altLang="ko-KR" dirty="0" err="1"/>
              <a:t>gpus</a:t>
            </a:r>
            <a:r>
              <a:rPr lang="en-US" altLang="ko-KR" dirty="0"/>
              <a:t>[</a:t>
            </a:r>
            <a:r>
              <a:rPr lang="en-US" altLang="ko-KR" dirty="0" err="1"/>
              <a:t>hvd.local_rank</a:t>
            </a:r>
            <a:r>
              <a:rPr lang="en-US" altLang="ko-KR" dirty="0"/>
              <a:t>()], 'GPU')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 err="1"/>
              <a:t>tf.config.experimental.set_visible_devices</a:t>
            </a:r>
            <a:r>
              <a:rPr lang="en-US" altLang="ko-KR" dirty="0"/>
              <a:t>(</a:t>
            </a:r>
            <a:r>
              <a:rPr lang="en-US" altLang="ko-KR" dirty="0" err="1"/>
              <a:t>gpus</a:t>
            </a:r>
            <a:r>
              <a:rPr lang="en-US" altLang="ko-KR" dirty="0"/>
              <a:t>[</a:t>
            </a:r>
            <a:r>
              <a:rPr lang="en-US" altLang="ko-KR" dirty="0" err="1"/>
              <a:t>hvd.local_rank</a:t>
            </a:r>
            <a:r>
              <a:rPr lang="en-US" altLang="ko-KR" dirty="0"/>
              <a:t>()], 'GPU')</a:t>
            </a:r>
          </a:p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 err="1"/>
              <a:t>torch.cuda.set_device</a:t>
            </a:r>
            <a:r>
              <a:rPr lang="en-US" altLang="ko-KR" dirty="0"/>
              <a:t>(</a:t>
            </a:r>
            <a:r>
              <a:rPr lang="en-US" altLang="ko-KR" dirty="0" err="1"/>
              <a:t>hvd.local_rank</a:t>
            </a:r>
            <a:r>
              <a:rPr lang="en-US" altLang="ko-KR" dirty="0"/>
              <a:t>())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1468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0680" y="29709"/>
            <a:ext cx="8397240" cy="563563"/>
          </a:xfrm>
        </p:spPr>
        <p:txBody>
          <a:bodyPr/>
          <a:lstStyle/>
          <a:p>
            <a:r>
              <a:rPr lang="en-US" altLang="ko-KR" sz="2800" dirty="0"/>
              <a:t>Adjust learning rate and wrap the optimizer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opt = </a:t>
            </a:r>
            <a:r>
              <a:rPr lang="en-US" altLang="ko-KR" dirty="0" err="1"/>
              <a:t>tf.optimizers.Adam</a:t>
            </a:r>
            <a:r>
              <a:rPr lang="en-US" altLang="ko-KR" dirty="0"/>
              <a:t>(0.01 * </a:t>
            </a:r>
            <a:r>
              <a:rPr lang="en-US" altLang="ko-KR" dirty="0" err="1"/>
              <a:t>hvd.size</a:t>
            </a:r>
            <a:r>
              <a:rPr lang="en-US" altLang="ko-KR" dirty="0"/>
              <a:t>())</a:t>
            </a:r>
          </a:p>
          <a:p>
            <a:pPr lvl="1"/>
            <a:r>
              <a:rPr lang="en-US" altLang="ko-KR" dirty="0"/>
              <a:t>opt = </a:t>
            </a:r>
            <a:r>
              <a:rPr lang="en-US" altLang="ko-KR" dirty="0" err="1"/>
              <a:t>hvd.DistributedOptimizer</a:t>
            </a:r>
            <a:r>
              <a:rPr lang="en-US" altLang="ko-KR" dirty="0"/>
              <a:t>(opt,…)</a:t>
            </a:r>
          </a:p>
          <a:p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opt = </a:t>
            </a:r>
            <a:r>
              <a:rPr lang="en-US" altLang="ko-KR" dirty="0" err="1"/>
              <a:t>keras.optimizers.Adadelta</a:t>
            </a:r>
            <a:r>
              <a:rPr lang="en-US" altLang="ko-KR" dirty="0"/>
              <a:t>(0.01 * </a:t>
            </a:r>
            <a:r>
              <a:rPr lang="en-US" altLang="ko-KR" dirty="0" err="1"/>
              <a:t>hvd.size</a:t>
            </a:r>
            <a:r>
              <a:rPr lang="en-US" altLang="ko-KR" dirty="0"/>
              <a:t>())</a:t>
            </a:r>
          </a:p>
          <a:p>
            <a:pPr lvl="1"/>
            <a:r>
              <a:rPr lang="en-US" altLang="ko-KR" dirty="0"/>
              <a:t>opt = </a:t>
            </a:r>
            <a:r>
              <a:rPr lang="en-US" altLang="ko-KR" dirty="0" err="1"/>
              <a:t>hvd.DistributedOptimizer</a:t>
            </a:r>
            <a:r>
              <a:rPr lang="en-US" altLang="ko-KR" dirty="0"/>
              <a:t>(opt,…)</a:t>
            </a:r>
          </a:p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/>
              <a:t>opt = </a:t>
            </a:r>
            <a:r>
              <a:rPr lang="en-US" altLang="ko-KR" dirty="0" err="1"/>
              <a:t>optim.SGD</a:t>
            </a:r>
            <a:r>
              <a:rPr lang="en-US" altLang="ko-KR" dirty="0"/>
              <a:t>(</a:t>
            </a:r>
            <a:r>
              <a:rPr lang="en-US" altLang="ko-KR" dirty="0" err="1"/>
              <a:t>model.parameters</a:t>
            </a:r>
            <a:r>
              <a:rPr lang="en-US" altLang="ko-KR" dirty="0"/>
              <a:t>(), 0.01 * </a:t>
            </a:r>
            <a:r>
              <a:rPr lang="en-US" altLang="ko-KR" dirty="0" err="1"/>
              <a:t>hvd.size</a:t>
            </a:r>
            <a:r>
              <a:rPr lang="en-US" altLang="ko-KR" dirty="0"/>
              <a:t>())</a:t>
            </a:r>
          </a:p>
          <a:p>
            <a:pPr lvl="1"/>
            <a:r>
              <a:rPr lang="en-US" altLang="ko-KR" dirty="0"/>
              <a:t>opt= </a:t>
            </a:r>
            <a:r>
              <a:rPr lang="en-US" altLang="ko-KR" dirty="0" err="1"/>
              <a:t>hvd.DistributedOptimizer</a:t>
            </a:r>
            <a:r>
              <a:rPr lang="en-US" altLang="ko-KR" dirty="0"/>
              <a:t>(opt, …)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329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 states across workers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/</a:t>
            </a:r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callbacks = [</a:t>
            </a:r>
            <a:r>
              <a:rPr lang="en-US" altLang="ko-KR" dirty="0" err="1"/>
              <a:t>hvd.callbacks.BroadcastGlobalVariablesCallback</a:t>
            </a:r>
            <a:r>
              <a:rPr lang="en-US" altLang="ko-KR" dirty="0"/>
              <a:t>(0)]</a:t>
            </a:r>
          </a:p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 err="1"/>
              <a:t>hvd.broadcast_parameters</a:t>
            </a:r>
            <a:r>
              <a:rPr lang="en-US" altLang="ko-KR" dirty="0"/>
              <a:t>(</a:t>
            </a:r>
            <a:r>
              <a:rPr lang="en-US" altLang="ko-KR" dirty="0" err="1"/>
              <a:t>model.state_dict</a:t>
            </a:r>
            <a:r>
              <a:rPr lang="en-US" altLang="ko-KR" dirty="0"/>
              <a:t>(), </a:t>
            </a:r>
            <a:r>
              <a:rPr lang="en-US" altLang="ko-KR" dirty="0" err="1"/>
              <a:t>root_rank</a:t>
            </a:r>
            <a:r>
              <a:rPr lang="en-US" altLang="ko-KR" dirty="0"/>
              <a:t>=0)</a:t>
            </a:r>
          </a:p>
          <a:p>
            <a:pPr lvl="1"/>
            <a:r>
              <a:rPr lang="en-US" altLang="ko-KR" dirty="0" err="1"/>
              <a:t>hvd.broadcast_optimizer_state</a:t>
            </a:r>
            <a:r>
              <a:rPr lang="en-US" altLang="ko-KR" dirty="0"/>
              <a:t>(optimizer, </a:t>
            </a:r>
            <a:r>
              <a:rPr lang="en-US" altLang="ko-KR" dirty="0" err="1"/>
              <a:t>root_rank</a:t>
            </a:r>
            <a:r>
              <a:rPr lang="en-US" altLang="ko-KR" dirty="0"/>
              <a:t>=0)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Ensure all workers start with the same weights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5869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Checkpoint on the first worker (rank 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/</a:t>
            </a:r>
            <a:r>
              <a:rPr lang="en-US" altLang="ko-KR" dirty="0" err="1"/>
              <a:t>Keras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en-US" altLang="ko-KR" dirty="0" err="1"/>
              <a:t>hvd.rank</a:t>
            </a:r>
            <a:r>
              <a:rPr lang="en-US" altLang="ko-KR" dirty="0"/>
              <a:t>() == 0: </a:t>
            </a:r>
            <a:r>
              <a:rPr lang="en-US" altLang="ko-KR" dirty="0" err="1"/>
              <a:t>callbacks.append</a:t>
            </a:r>
            <a:r>
              <a:rPr lang="en-US" altLang="ko-KR" dirty="0"/>
              <a:t>(</a:t>
            </a:r>
            <a:r>
              <a:rPr lang="en-US" altLang="ko-KR" dirty="0" err="1"/>
              <a:t>keras.callbacks.ModelCheckpoint</a:t>
            </a:r>
            <a:r>
              <a:rPr lang="en-US" altLang="ko-KR" dirty="0"/>
              <a:t>(</a:t>
            </a:r>
            <a:r>
              <a:rPr lang="en-US" altLang="ko-KR" dirty="0" err="1"/>
              <a:t>args.checkpoint_format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Pytorch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en-US" altLang="ko-KR" dirty="0" err="1"/>
              <a:t>hvd.rank</a:t>
            </a:r>
            <a:r>
              <a:rPr lang="en-US" altLang="ko-KR" dirty="0"/>
              <a:t>() == 0:</a:t>
            </a:r>
          </a:p>
          <a:p>
            <a:pPr marL="457200" lvl="1" indent="0">
              <a:buNone/>
            </a:pPr>
            <a:r>
              <a:rPr lang="en-US" altLang="ko-KR" dirty="0"/>
              <a:t>      state = {'model': </a:t>
            </a:r>
            <a:r>
              <a:rPr lang="en-US" altLang="ko-KR" dirty="0" err="1"/>
              <a:t>model.state_dict</a:t>
            </a:r>
            <a:r>
              <a:rPr lang="en-US" altLang="ko-KR" dirty="0"/>
              <a:t>(), </a:t>
            </a:r>
          </a:p>
          <a:p>
            <a:pPr marL="457200" lvl="1" indent="0">
              <a:buNone/>
            </a:pPr>
            <a:r>
              <a:rPr lang="en-US" altLang="ko-KR" dirty="0"/>
              <a:t>                   'optimizer': </a:t>
            </a:r>
            <a:r>
              <a:rPr lang="en-US" altLang="ko-KR" dirty="0" err="1"/>
              <a:t>optimizer.state_dict</a:t>
            </a:r>
            <a:r>
              <a:rPr lang="en-US" altLang="ko-KR" dirty="0"/>
              <a:t>(), } </a:t>
            </a:r>
          </a:p>
          <a:p>
            <a:pPr marL="457200" lvl="1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torch.save</a:t>
            </a:r>
            <a:r>
              <a:rPr lang="en-US" altLang="ko-KR" dirty="0"/>
              <a:t>(state, </a:t>
            </a:r>
            <a:r>
              <a:rPr lang="en-US" altLang="ko-KR" dirty="0" err="1"/>
              <a:t>filepath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4764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493520"/>
            <a:ext cx="8838566" cy="4277360"/>
          </a:xfrm>
        </p:spPr>
      </p:pic>
    </p:spTree>
    <p:extLst>
      <p:ext uri="{BB962C8B-B14F-4D97-AF65-F5344CB8AC3E}">
        <p14:creationId xmlns:p14="http://schemas.microsoft.com/office/powerpoint/2010/main" val="1365354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Horovod</a:t>
            </a:r>
            <a:r>
              <a:rPr lang="en-US" altLang="ko-KR" dirty="0"/>
              <a:t> execution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MPI takes care of launching processes on all nodes</a:t>
            </a:r>
          </a:p>
          <a:p>
            <a:r>
              <a:rPr lang="en-US" altLang="ko-KR" dirty="0"/>
              <a:t>Run on a node with 4-GPUs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salloc</a:t>
            </a:r>
            <a:r>
              <a:rPr lang="en-US" altLang="ko-KR" dirty="0"/>
              <a:t> …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mpirun</a:t>
            </a:r>
            <a:r>
              <a:rPr lang="en-US" altLang="ko-KR" dirty="0"/>
              <a:t> -np 4 -H localhost:4 python train_hvd.py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horovodrun</a:t>
            </a:r>
            <a:r>
              <a:rPr lang="en-US" altLang="ko-KR" dirty="0"/>
              <a:t> -np 4 -H localhost:4 python train_hvd.py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srun</a:t>
            </a:r>
            <a:r>
              <a:rPr lang="en-US" altLang="ko-KR" dirty="0"/>
              <a:t> -n python train_hvd.py </a:t>
            </a:r>
          </a:p>
          <a:p>
            <a:r>
              <a:rPr lang="en-US" altLang="ko-KR" dirty="0"/>
              <a:t>Run on 4 nodes with 4-GPUs each node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salloc</a:t>
            </a:r>
            <a:r>
              <a:rPr lang="en-US" altLang="ko-KR" dirty="0"/>
              <a:t> …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mpirun</a:t>
            </a:r>
            <a:r>
              <a:rPr lang="en-US" altLang="ko-KR" dirty="0"/>
              <a:t>/</a:t>
            </a:r>
            <a:r>
              <a:rPr lang="en-US" altLang="ko-KR" dirty="0" err="1"/>
              <a:t>horovodrun</a:t>
            </a:r>
            <a:r>
              <a:rPr lang="en-US" altLang="ko-KR" dirty="0"/>
              <a:t> -np 4 -H node1:4,node2:4,node3:4,node4:4 python train_hvd.py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srun</a:t>
            </a:r>
            <a:r>
              <a:rPr lang="en-US" altLang="ko-KR" dirty="0"/>
              <a:t> -n 16 python train_hvd.py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3040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Horovod</a:t>
            </a:r>
            <a:r>
              <a:rPr lang="en-US" altLang="ko-KR" dirty="0"/>
              <a:t> Installation on Neuron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 bwMode="white">
          <a:xfrm>
            <a:off x="142875" y="733246"/>
            <a:ext cx="8858885" cy="5509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kern="0" dirty="0"/>
              <a:t>$ module load </a:t>
            </a:r>
            <a:r>
              <a:rPr kumimoji="0" lang="en-US" altLang="ko-KR" kern="0" dirty="0" err="1"/>
              <a:t>gcc</a:t>
            </a:r>
            <a:r>
              <a:rPr kumimoji="0" lang="en-US" altLang="ko-KR" kern="0" dirty="0"/>
              <a:t>/10.2.0 </a:t>
            </a:r>
            <a:r>
              <a:rPr kumimoji="0" lang="en-US" altLang="ko-KR" kern="0" dirty="0" err="1"/>
              <a:t>cuda</a:t>
            </a:r>
            <a:r>
              <a:rPr kumimoji="0" lang="en-US" altLang="ko-KR" kern="0" dirty="0"/>
              <a:t>/11.4 </a:t>
            </a:r>
            <a:r>
              <a:rPr kumimoji="0" lang="en-US" altLang="ko-KR" kern="0" dirty="0" err="1"/>
              <a:t>cudampi</a:t>
            </a:r>
            <a:r>
              <a:rPr kumimoji="0" lang="en-US" altLang="ko-KR" kern="0" dirty="0"/>
              <a:t>/openmpi-4.1.1 </a:t>
            </a:r>
            <a:r>
              <a:rPr kumimoji="0" lang="en-US" altLang="ko-KR" kern="0" dirty="0" err="1"/>
              <a:t>cmake</a:t>
            </a:r>
            <a:r>
              <a:rPr kumimoji="0" lang="en-US" altLang="ko-KR" kern="0" dirty="0"/>
              <a:t>/3.16.9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create -n </a:t>
            </a:r>
            <a:r>
              <a:rPr kumimoji="0" lang="en-US" altLang="ko-KR" kern="0" dirty="0" err="1"/>
              <a:t>horovod</a:t>
            </a:r>
            <a:endParaRPr kumimoji="0" lang="en-US" altLang="ko-KR" kern="0" dirty="0"/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conda</a:t>
            </a:r>
            <a:r>
              <a:rPr kumimoji="0" lang="en-US" altLang="ko-KR" kern="0" dirty="0"/>
              <a:t> activate </a:t>
            </a:r>
            <a:r>
              <a:rPr kumimoji="0" lang="en-US" altLang="ko-KR" kern="0" dirty="0" err="1"/>
              <a:t>horovod</a:t>
            </a:r>
            <a:endParaRPr kumimoji="0" lang="en-US" altLang="ko-KR" kern="0" dirty="0"/>
          </a:p>
          <a:p>
            <a:r>
              <a:rPr kumimoji="0" lang="en-US" altLang="ko-KR" kern="0" dirty="0"/>
              <a:t>$ </a:t>
            </a:r>
            <a:r>
              <a:rPr kumimoji="0" lang="en-US" altLang="ko-KR" sz="1500" kern="0" dirty="0" err="1"/>
              <a:t>conda</a:t>
            </a:r>
            <a:r>
              <a:rPr kumimoji="0" lang="en-US" altLang="ko-KR" sz="1500" kern="0" dirty="0"/>
              <a:t> install </a:t>
            </a:r>
            <a:r>
              <a:rPr kumimoji="0" lang="en-US" altLang="ko-KR" sz="1500" kern="0" dirty="0" err="1"/>
              <a:t>pytorch</a:t>
            </a:r>
            <a:r>
              <a:rPr kumimoji="0" lang="en-US" altLang="ko-KR" sz="1500" kern="0" dirty="0"/>
              <a:t>==1.12.0 </a:t>
            </a:r>
            <a:r>
              <a:rPr kumimoji="0" lang="en-US" altLang="ko-KR" sz="1500" kern="0" dirty="0" err="1"/>
              <a:t>torchvision</a:t>
            </a:r>
            <a:r>
              <a:rPr kumimoji="0" lang="en-US" altLang="ko-KR" sz="1500" kern="0" dirty="0"/>
              <a:t>==0.13.0 </a:t>
            </a:r>
            <a:r>
              <a:rPr kumimoji="0" lang="en-US" altLang="ko-KR" sz="1500" kern="0" dirty="0" err="1"/>
              <a:t>torchaudio</a:t>
            </a:r>
            <a:r>
              <a:rPr kumimoji="0" lang="en-US" altLang="ko-KR" sz="1500" kern="0" dirty="0"/>
              <a:t>==0.12.0 </a:t>
            </a:r>
            <a:r>
              <a:rPr kumimoji="0" lang="en-US" altLang="ko-KR" sz="1500" kern="0" dirty="0" err="1"/>
              <a:t>cudatoolkit</a:t>
            </a:r>
            <a:r>
              <a:rPr kumimoji="0" lang="en-US" altLang="ko-KR" sz="1500" kern="0" dirty="0"/>
              <a:t>=11.3 -c </a:t>
            </a:r>
            <a:r>
              <a:rPr kumimoji="0" lang="en-US" altLang="ko-KR" sz="1500" kern="0" dirty="0" err="1"/>
              <a:t>pytorch</a:t>
            </a:r>
            <a:endParaRPr kumimoji="0" lang="en-US" altLang="ko-KR" sz="1500" kern="0" dirty="0"/>
          </a:p>
          <a:p>
            <a:r>
              <a:rPr kumimoji="0" lang="en-US" altLang="ko-KR" kern="0" dirty="0"/>
              <a:t>$ pip install </a:t>
            </a:r>
            <a:r>
              <a:rPr kumimoji="0" lang="en-US" altLang="ko-KR" kern="0" dirty="0" err="1"/>
              <a:t>tensorflow-gpu</a:t>
            </a:r>
            <a:r>
              <a:rPr kumimoji="0" lang="en-US" altLang="ko-KR" kern="0" dirty="0"/>
              <a:t>==2.10.0</a:t>
            </a:r>
          </a:p>
          <a:p>
            <a:r>
              <a:rPr kumimoji="0" lang="en-US" altLang="ko-KR" kern="0" dirty="0"/>
              <a:t>$ </a:t>
            </a:r>
            <a:r>
              <a:rPr kumimoji="0" lang="en-US" altLang="ko-KR" sz="1400" kern="0" dirty="0"/>
              <a:t>HOROVOD_GPU_OPERATIONS=NCCL HOROVOD_WITH_TENSORFLOW=1 HOROVOD_WITH_PYTORCH=1 \</a:t>
            </a:r>
          </a:p>
          <a:p>
            <a:r>
              <a:rPr kumimoji="0" lang="en-US" altLang="ko-KR" sz="1400" kern="0" dirty="0"/>
              <a:t>HOROVOD_WITH_MPI=1 HOROVOD_WITH_GLOO=1 pip install --no-cache-</a:t>
            </a:r>
            <a:r>
              <a:rPr kumimoji="0" lang="en-US" altLang="ko-KR" sz="1400" kern="0" dirty="0" err="1"/>
              <a:t>dir</a:t>
            </a:r>
            <a:r>
              <a:rPr kumimoji="0" lang="en-US" altLang="ko-KR" sz="1400" kern="0" dirty="0"/>
              <a:t> </a:t>
            </a:r>
            <a:r>
              <a:rPr kumimoji="0" lang="en-US" altLang="ko-KR" sz="1400" kern="0" dirty="0" err="1"/>
              <a:t>horovod</a:t>
            </a:r>
            <a:endParaRPr kumimoji="0" lang="en-US" altLang="ko-KR" sz="1400" kern="0" dirty="0"/>
          </a:p>
          <a:p>
            <a:r>
              <a:rPr kumimoji="0" lang="en-US" altLang="ko-KR" kern="0" dirty="0"/>
              <a:t>$ </a:t>
            </a:r>
            <a:r>
              <a:rPr kumimoji="0" lang="en-US" altLang="ko-KR" kern="0" dirty="0" err="1"/>
              <a:t>horovodrun</a:t>
            </a:r>
            <a:r>
              <a:rPr kumimoji="0" lang="en-US" altLang="ko-KR" kern="0" dirty="0"/>
              <a:t> -</a:t>
            </a:r>
            <a:r>
              <a:rPr kumimoji="0" lang="en-US" altLang="ko-KR" kern="0" dirty="0" err="1"/>
              <a:t>cb</a:t>
            </a:r>
            <a:endParaRPr kumimoji="0" lang="en-US" altLang="ko-KR" kern="0" dirty="0"/>
          </a:p>
          <a:p>
            <a:r>
              <a:rPr kumimoji="0" lang="en-US" altLang="ko-KR" sz="1400" i="1" kern="0" dirty="0" err="1"/>
              <a:t>Horovod</a:t>
            </a:r>
            <a:r>
              <a:rPr kumimoji="0" lang="en-US" altLang="ko-KR" sz="1400" i="1" kern="0" dirty="0"/>
              <a:t> v0.26.1:</a:t>
            </a:r>
          </a:p>
          <a:p>
            <a:endParaRPr kumimoji="0" lang="en-US" altLang="ko-KR" sz="1400" i="1" kern="0" dirty="0"/>
          </a:p>
          <a:p>
            <a:r>
              <a:rPr kumimoji="0" lang="en-US" altLang="ko-KR" sz="1200" i="1" kern="0" dirty="0"/>
              <a:t>Available Frameworks:</a:t>
            </a:r>
          </a:p>
          <a:p>
            <a:r>
              <a:rPr kumimoji="0" lang="en-US" altLang="ko-KR" sz="1200" i="1" kern="0" dirty="0"/>
              <a:t>    [X] </a:t>
            </a:r>
            <a:r>
              <a:rPr kumimoji="0" lang="en-US" altLang="ko-KR" sz="1200" i="1" kern="0" dirty="0" err="1"/>
              <a:t>TensorFlow</a:t>
            </a:r>
            <a:endParaRPr kumimoji="0" lang="en-US" altLang="ko-KR" sz="1200" i="1" kern="0" dirty="0"/>
          </a:p>
          <a:p>
            <a:r>
              <a:rPr kumimoji="0" lang="en-US" altLang="ko-KR" sz="1200" i="1" kern="0" dirty="0"/>
              <a:t>    [X] </a:t>
            </a:r>
            <a:r>
              <a:rPr kumimoji="0" lang="en-US" altLang="ko-KR" sz="1200" i="1" kern="0" dirty="0" err="1"/>
              <a:t>PyTorch</a:t>
            </a:r>
            <a:endParaRPr kumimoji="0" lang="en-US" altLang="ko-KR" sz="1200" i="1" kern="0" dirty="0"/>
          </a:p>
          <a:p>
            <a:r>
              <a:rPr kumimoji="0" lang="en-US" altLang="ko-KR" sz="1200" i="1" kern="0" dirty="0"/>
              <a:t>    [ ] </a:t>
            </a:r>
            <a:r>
              <a:rPr kumimoji="0" lang="en-US" altLang="ko-KR" sz="1200" i="1" kern="0" dirty="0" err="1"/>
              <a:t>MXNet</a:t>
            </a:r>
            <a:endParaRPr kumimoji="0" lang="en-US" altLang="ko-KR" sz="1200" i="1" kern="0" dirty="0"/>
          </a:p>
          <a:p>
            <a:endParaRPr kumimoji="0" lang="en-US" altLang="ko-KR" sz="1200" i="1" kern="0" dirty="0"/>
          </a:p>
          <a:p>
            <a:r>
              <a:rPr kumimoji="0" lang="en-US" altLang="ko-KR" sz="1200" i="1" kern="0" dirty="0"/>
              <a:t>Available Controllers:</a:t>
            </a:r>
          </a:p>
          <a:p>
            <a:r>
              <a:rPr kumimoji="0" lang="en-US" altLang="ko-KR" sz="1200" i="1" kern="0" dirty="0"/>
              <a:t>    [X] MPI</a:t>
            </a:r>
          </a:p>
          <a:p>
            <a:r>
              <a:rPr kumimoji="0" lang="en-US" altLang="ko-KR" sz="1200" i="1" kern="0" dirty="0"/>
              <a:t>    [X] </a:t>
            </a:r>
            <a:r>
              <a:rPr kumimoji="0" lang="en-US" altLang="ko-KR" sz="1200" i="1" kern="0" dirty="0" err="1"/>
              <a:t>Gloo</a:t>
            </a:r>
            <a:endParaRPr kumimoji="0" lang="en-US" altLang="ko-KR" sz="1200" i="1" kern="0" dirty="0"/>
          </a:p>
          <a:p>
            <a:endParaRPr kumimoji="0" lang="en-US" altLang="ko-KR" sz="1200" i="1" kern="0" dirty="0"/>
          </a:p>
          <a:p>
            <a:r>
              <a:rPr kumimoji="0" lang="en-US" altLang="ko-KR" sz="1200" i="1" kern="0" dirty="0"/>
              <a:t>Available Tensor Operations:</a:t>
            </a:r>
          </a:p>
          <a:p>
            <a:r>
              <a:rPr kumimoji="0" lang="en-US" altLang="ko-KR" sz="1200" i="1" kern="0" dirty="0"/>
              <a:t>    [X] NCCL</a:t>
            </a:r>
          </a:p>
          <a:p>
            <a:r>
              <a:rPr kumimoji="0" lang="en-US" altLang="ko-KR" sz="1200" i="1" kern="0" dirty="0"/>
              <a:t>    [ ] DDL</a:t>
            </a:r>
          </a:p>
          <a:p>
            <a:r>
              <a:rPr kumimoji="0" lang="en-US" altLang="ko-KR" sz="1200" i="1" kern="0" dirty="0"/>
              <a:t>    [ ] CCL</a:t>
            </a:r>
          </a:p>
          <a:p>
            <a:r>
              <a:rPr kumimoji="0" lang="en-US" altLang="ko-KR" sz="1200" i="1" kern="0" dirty="0"/>
              <a:t>    [X] MPI</a:t>
            </a:r>
          </a:p>
          <a:p>
            <a:r>
              <a:rPr kumimoji="0" lang="en-US" altLang="ko-KR" sz="1200" i="1" kern="0" dirty="0"/>
              <a:t>    [X] </a:t>
            </a:r>
            <a:r>
              <a:rPr kumimoji="0" lang="en-US" altLang="ko-KR" sz="1200" i="1" kern="0" dirty="0" err="1"/>
              <a:t>Gloo</a:t>
            </a:r>
            <a:endParaRPr kumimoji="0" lang="en-US" altLang="ko-KR" sz="1200" i="1" kern="0" dirty="0"/>
          </a:p>
        </p:txBody>
      </p:sp>
    </p:spTree>
    <p:extLst>
      <p:ext uri="{BB962C8B-B14F-4D97-AF65-F5344CB8AC3E}">
        <p14:creationId xmlns:p14="http://schemas.microsoft.com/office/powerpoint/2010/main" val="3089655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9709"/>
            <a:ext cx="9144000" cy="563563"/>
          </a:xfrm>
        </p:spPr>
        <p:txBody>
          <a:bodyPr/>
          <a:lstStyle/>
          <a:p>
            <a:r>
              <a:rPr lang="en-US" altLang="ko-KR" dirty="0" err="1"/>
              <a:t>Horovod</a:t>
            </a:r>
            <a:r>
              <a:rPr lang="en-US" altLang="ko-KR" dirty="0"/>
              <a:t> execution on Neuron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 bwMode="white">
          <a:xfrm>
            <a:off x="504190" y="1113334"/>
            <a:ext cx="8274050" cy="369331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kern="0" dirty="0"/>
              <a:t>1) request an allocation of available on neuron</a:t>
            </a:r>
          </a:p>
          <a:p>
            <a:r>
              <a:rPr kumimoji="0" lang="en-US" altLang="ko-KR" sz="1800" kern="0" dirty="0"/>
              <a:t>$ </a:t>
            </a:r>
            <a:r>
              <a:rPr kumimoji="0" lang="en-US" altLang="ko-KR" sz="1800" kern="0" dirty="0" err="1"/>
              <a:t>salloc</a:t>
            </a:r>
            <a:r>
              <a:rPr kumimoji="0" lang="en-US" altLang="ko-KR" sz="1800" kern="0" dirty="0"/>
              <a:t> --partition=amd_a100nv_8 -J debug --nodes=2 --time=2:00:00 --</a:t>
            </a:r>
            <a:r>
              <a:rPr kumimoji="0" lang="en-US" altLang="ko-KR" sz="1800" kern="0" dirty="0" err="1"/>
              <a:t>gres</a:t>
            </a:r>
            <a:r>
              <a:rPr kumimoji="0" lang="en-US" altLang="ko-KR" sz="1800" kern="0" dirty="0"/>
              <a:t>=gpu:4 --comment=</a:t>
            </a:r>
            <a:r>
              <a:rPr kumimoji="0" lang="en-US" altLang="ko-KR" sz="1800" kern="0" dirty="0" err="1"/>
              <a:t>horovod</a:t>
            </a:r>
            <a:endParaRPr kumimoji="0" lang="en-US" altLang="ko-KR" sz="1800" kern="0" dirty="0"/>
          </a:p>
          <a:p>
            <a:endParaRPr kumimoji="0" lang="en-US" altLang="ko-KR" sz="1800" kern="0" dirty="0"/>
          </a:p>
          <a:p>
            <a:r>
              <a:rPr kumimoji="0" lang="en-US" altLang="ko-KR" sz="1800" kern="0" dirty="0"/>
              <a:t>2) load modules </a:t>
            </a:r>
          </a:p>
          <a:p>
            <a:r>
              <a:rPr kumimoji="0" lang="en-US" altLang="ko-KR" sz="1800" kern="0" dirty="0"/>
              <a:t>$ module load </a:t>
            </a:r>
            <a:r>
              <a:rPr kumimoji="0" lang="en-US" altLang="ko-KR" sz="1800" kern="0" dirty="0" err="1"/>
              <a:t>gcc</a:t>
            </a:r>
            <a:r>
              <a:rPr kumimoji="0" lang="en-US" altLang="ko-KR" sz="1800" kern="0" dirty="0"/>
              <a:t>/10.2.0 </a:t>
            </a:r>
            <a:r>
              <a:rPr kumimoji="0" lang="en-US" altLang="ko-KR" sz="1800" kern="0" dirty="0" err="1"/>
              <a:t>cuda</a:t>
            </a:r>
            <a:r>
              <a:rPr kumimoji="0" lang="en-US" altLang="ko-KR" sz="1800" kern="0" dirty="0"/>
              <a:t>/11.4 </a:t>
            </a:r>
            <a:r>
              <a:rPr kumimoji="0" lang="en-US" altLang="ko-KR" sz="1800" kern="0" dirty="0" err="1"/>
              <a:t>cudampi</a:t>
            </a:r>
            <a:r>
              <a:rPr kumimoji="0" lang="en-US" altLang="ko-KR" sz="1800" kern="0" dirty="0"/>
              <a:t>/openmpi-4.1.1 </a:t>
            </a:r>
            <a:r>
              <a:rPr kumimoji="0" lang="en-US" altLang="ko-KR" sz="1800" kern="0" dirty="0" err="1"/>
              <a:t>cmake</a:t>
            </a:r>
            <a:r>
              <a:rPr kumimoji="0" lang="en-US" altLang="ko-KR" sz="1800" kern="0" dirty="0"/>
              <a:t>/3.16.9</a:t>
            </a:r>
          </a:p>
          <a:p>
            <a:endParaRPr kumimoji="0" lang="en-US" altLang="ko-KR" sz="1800" kern="0" dirty="0"/>
          </a:p>
          <a:p>
            <a:r>
              <a:rPr kumimoji="0" lang="en-US" altLang="ko-KR" sz="1800" kern="0" dirty="0"/>
              <a:t>3) activate the </a:t>
            </a:r>
            <a:r>
              <a:rPr kumimoji="0" lang="en-US" altLang="ko-KR" sz="1800" kern="0" dirty="0" err="1"/>
              <a:t>horovod</a:t>
            </a:r>
            <a:r>
              <a:rPr kumimoji="0" lang="en-US" altLang="ko-KR" sz="1800" kern="0" dirty="0"/>
              <a:t> virtual environment </a:t>
            </a:r>
          </a:p>
          <a:p>
            <a:r>
              <a:rPr kumimoji="0" lang="en-US" altLang="ko-KR" sz="1800" kern="0" dirty="0"/>
              <a:t>$ </a:t>
            </a:r>
            <a:r>
              <a:rPr kumimoji="0" lang="en-US" altLang="ko-KR" sz="1800" kern="0" dirty="0" err="1"/>
              <a:t>conda</a:t>
            </a:r>
            <a:r>
              <a:rPr kumimoji="0" lang="en-US" altLang="ko-KR" sz="1800" kern="0" dirty="0"/>
              <a:t> activate </a:t>
            </a:r>
            <a:r>
              <a:rPr kumimoji="0" lang="en-US" altLang="ko-KR" sz="1800" kern="0" dirty="0" err="1"/>
              <a:t>horovod</a:t>
            </a:r>
            <a:endParaRPr kumimoji="0" lang="en-US" altLang="ko-KR" sz="1800" kern="0" dirty="0"/>
          </a:p>
          <a:p>
            <a:endParaRPr kumimoji="0" lang="en-US" altLang="ko-KR" sz="1800" kern="0" dirty="0"/>
          </a:p>
          <a:p>
            <a:r>
              <a:rPr kumimoji="0" lang="en-US" altLang="ko-KR" sz="1800" kern="0" dirty="0"/>
              <a:t>4) run </a:t>
            </a:r>
            <a:r>
              <a:rPr kumimoji="0" lang="en-US" altLang="ko-KR" sz="1800" kern="0" dirty="0" err="1"/>
              <a:t>horovod</a:t>
            </a:r>
            <a:r>
              <a:rPr kumimoji="0" lang="en-US" altLang="ko-KR" sz="1800" kern="0" dirty="0"/>
              <a:t> applications</a:t>
            </a:r>
          </a:p>
          <a:p>
            <a:r>
              <a:rPr kumimoji="0" lang="en-US" altLang="ko-KR" sz="1800" kern="0" dirty="0"/>
              <a:t>(</a:t>
            </a:r>
            <a:r>
              <a:rPr kumimoji="0" lang="en-US" altLang="ko-KR" sz="1800" kern="0" dirty="0" err="1"/>
              <a:t>horovod</a:t>
            </a:r>
            <a:r>
              <a:rPr kumimoji="0" lang="en-US" altLang="ko-KR" sz="1800" kern="0" dirty="0"/>
              <a:t>) $ </a:t>
            </a:r>
            <a:r>
              <a:rPr kumimoji="0" lang="pl-PL" altLang="ko-KR" sz="1800" kern="0" dirty="0"/>
              <a:t>mpirun</a:t>
            </a:r>
            <a:r>
              <a:rPr kumimoji="0" lang="en-US" altLang="ko-KR" sz="1800" kern="0" dirty="0"/>
              <a:t>/</a:t>
            </a:r>
            <a:r>
              <a:rPr kumimoji="0" lang="en-US" altLang="ko-KR" sz="1800" kern="0" dirty="0" err="1"/>
              <a:t>horovod</a:t>
            </a:r>
            <a:r>
              <a:rPr kumimoji="0" lang="pl-PL" altLang="ko-KR" sz="1800" kern="0" dirty="0"/>
              <a:t> -np 8 -H gpu</a:t>
            </a:r>
            <a:r>
              <a:rPr kumimoji="0" lang="en-US" altLang="ko-KR" sz="1800" kern="0" dirty="0"/>
              <a:t>#</a:t>
            </a:r>
            <a:r>
              <a:rPr kumimoji="0" lang="pl-PL" altLang="ko-KR" sz="1800" kern="0" dirty="0"/>
              <a:t>:4,gpu</a:t>
            </a:r>
            <a:r>
              <a:rPr kumimoji="0" lang="en-US" altLang="ko-KR" sz="1800" kern="0" dirty="0"/>
              <a:t>#</a:t>
            </a:r>
            <a:r>
              <a:rPr kumimoji="0" lang="pl-PL" altLang="ko-KR" sz="1800" kern="0" dirty="0"/>
              <a:t>:4</a:t>
            </a:r>
            <a:r>
              <a:rPr kumimoji="0" lang="en-US" altLang="ko-KR" sz="1800" kern="0" dirty="0"/>
              <a:t> python train_hvd.py</a:t>
            </a:r>
          </a:p>
          <a:p>
            <a:r>
              <a:rPr kumimoji="0" lang="en-US" altLang="ko-KR" sz="1800" kern="0" dirty="0"/>
              <a:t>(</a:t>
            </a:r>
            <a:r>
              <a:rPr kumimoji="0" lang="en-US" altLang="ko-KR" sz="1800" kern="0" dirty="0" err="1"/>
              <a:t>horovod</a:t>
            </a:r>
            <a:r>
              <a:rPr kumimoji="0" lang="en-US" altLang="ko-KR" sz="1800" kern="0" dirty="0"/>
              <a:t>) $ </a:t>
            </a:r>
            <a:r>
              <a:rPr kumimoji="0" lang="en-US" altLang="ko-KR" sz="1800" kern="0" dirty="0" err="1"/>
              <a:t>srun</a:t>
            </a:r>
            <a:r>
              <a:rPr kumimoji="0" lang="en-US" altLang="ko-KR" sz="1800" kern="0" dirty="0"/>
              <a:t> -n python train_hvd.py</a:t>
            </a:r>
          </a:p>
        </p:txBody>
      </p:sp>
    </p:spTree>
    <p:extLst>
      <p:ext uri="{BB962C8B-B14F-4D97-AF65-F5344CB8AC3E}">
        <p14:creationId xmlns:p14="http://schemas.microsoft.com/office/powerpoint/2010/main" val="100345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Why Distributed Training</a:t>
            </a:r>
            <a:endParaRPr lang="ko-KR" altLang="en-US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9293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Singularity Container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208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Singularity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a container platform for HPC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1252579"/>
            <a:ext cx="6975990" cy="3388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0" y="4707070"/>
            <a:ext cx="7247619" cy="1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Singularity?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45173"/>
            <a:ext cx="8229600" cy="5502445"/>
          </a:xfrm>
        </p:spPr>
        <p:txBody>
          <a:bodyPr/>
          <a:lstStyle/>
          <a:p>
            <a:r>
              <a:rPr lang="en-US" altLang="ko-KR" sz="2000" dirty="0"/>
              <a:t>A container platform for HPC</a:t>
            </a:r>
          </a:p>
          <a:p>
            <a:pPr lvl="1"/>
            <a:r>
              <a:rPr lang="en-US" altLang="ko-KR" sz="2000" dirty="0"/>
              <a:t>Each container is a single image file</a:t>
            </a:r>
          </a:p>
          <a:p>
            <a:pPr lvl="1"/>
            <a:r>
              <a:rPr lang="en-US" altLang="ko-KR" sz="2000" dirty="0"/>
              <a:t>No root owned daemon processes</a:t>
            </a:r>
          </a:p>
          <a:p>
            <a:pPr lvl="1"/>
            <a:r>
              <a:rPr lang="en-US" altLang="ko-KR" sz="2000" dirty="0"/>
              <a:t>Support shared/multi-tenant resource environment</a:t>
            </a:r>
          </a:p>
          <a:p>
            <a:pPr lvl="1"/>
            <a:r>
              <a:rPr lang="en-US" altLang="ko-KR" sz="2000" dirty="0"/>
              <a:t>Support HPC hardware</a:t>
            </a:r>
          </a:p>
          <a:p>
            <a:pPr lvl="2"/>
            <a:r>
              <a:rPr lang="en-US" altLang="ko-KR" sz="1800" dirty="0" err="1"/>
              <a:t>Infiniband</a:t>
            </a:r>
            <a:r>
              <a:rPr lang="en-US" altLang="ko-KR" sz="1800" dirty="0"/>
              <a:t>, GPUs</a:t>
            </a:r>
          </a:p>
          <a:p>
            <a:pPr lvl="1"/>
            <a:r>
              <a:rPr lang="en-US" altLang="ko-KR" sz="2000" dirty="0"/>
              <a:t>Support HPC applications</a:t>
            </a:r>
          </a:p>
          <a:p>
            <a:pPr lvl="2"/>
            <a:r>
              <a:rPr lang="en-US" altLang="ko-KR" sz="1800" dirty="0"/>
              <a:t>MPI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4" y="3566160"/>
            <a:ext cx="5974316" cy="27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Running </a:t>
            </a:r>
            <a:r>
              <a:rPr lang="en-US" altLang="ko-KR" sz="2800" dirty="0" err="1"/>
              <a:t>Horovod</a:t>
            </a:r>
            <a:r>
              <a:rPr lang="en-US" altLang="ko-KR" sz="2800" dirty="0"/>
              <a:t> using Singularity on Neuron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796613"/>
            <a:ext cx="8229600" cy="5502445"/>
          </a:xfrm>
        </p:spPr>
        <p:txBody>
          <a:bodyPr/>
          <a:lstStyle/>
          <a:p>
            <a:r>
              <a:rPr lang="en-US" altLang="ko-KR" dirty="0"/>
              <a:t>No bother to deal with </a:t>
            </a:r>
            <a:r>
              <a:rPr lang="en-US" altLang="ko-KR" dirty="0" err="1"/>
              <a:t>conda</a:t>
            </a:r>
            <a:r>
              <a:rPr lang="en-US" altLang="ko-KR" dirty="0"/>
              <a:t> &amp; </a:t>
            </a:r>
            <a:r>
              <a:rPr lang="en-US" altLang="ko-KR" dirty="0" err="1"/>
              <a:t>horovod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Just allocate nodes using </a:t>
            </a:r>
            <a:r>
              <a:rPr lang="en-US" altLang="ko-KR" dirty="0" err="1"/>
              <a:t>salloc</a:t>
            </a:r>
            <a:r>
              <a:rPr lang="en-US" altLang="ko-KR" dirty="0"/>
              <a:t> and run singularity container. </a:t>
            </a:r>
            <a:r>
              <a:rPr lang="en-US" altLang="ko-KR" dirty="0">
                <a:solidFill>
                  <a:srgbClr val="FF0000"/>
                </a:solidFill>
              </a:rPr>
              <a:t>That’s it!!!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 bwMode="white">
          <a:xfrm>
            <a:off x="504190" y="2068374"/>
            <a:ext cx="8274050" cy="40010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kern="0" dirty="0"/>
              <a:t>$ </a:t>
            </a:r>
            <a:r>
              <a:rPr kumimoji="0" lang="en-US" altLang="ko-KR" sz="1800" kern="0" dirty="0" err="1"/>
              <a:t>salloc</a:t>
            </a:r>
            <a:r>
              <a:rPr kumimoji="0" lang="en-US" altLang="ko-KR" sz="1800" kern="0" dirty="0"/>
              <a:t> --partition=amd_a100nv_8 -J debug --nodes=2 --time=2:00:00 --</a:t>
            </a:r>
            <a:r>
              <a:rPr kumimoji="0" lang="en-US" altLang="ko-KR" sz="1800" kern="0" dirty="0" err="1"/>
              <a:t>gres</a:t>
            </a:r>
            <a:r>
              <a:rPr kumimoji="0" lang="en-US" altLang="ko-KR" sz="1800" kern="0" dirty="0"/>
              <a:t>=gpu:4 --comment=</a:t>
            </a:r>
            <a:r>
              <a:rPr kumimoji="0" lang="en-US" altLang="ko-KR" sz="1800" kern="0" dirty="0" err="1"/>
              <a:t>pytorch</a:t>
            </a:r>
            <a:endParaRPr kumimoji="0" lang="en-US" altLang="ko-KR" sz="1800" kern="0" dirty="0"/>
          </a:p>
          <a:p>
            <a:endParaRPr kumimoji="0" lang="en-US" altLang="ko-KR" sz="1800" kern="0" dirty="0"/>
          </a:p>
          <a:p>
            <a:r>
              <a:rPr kumimoji="0" lang="en-US" altLang="ko-KR" sz="1800" kern="0" dirty="0"/>
              <a:t>$ </a:t>
            </a:r>
            <a:r>
              <a:rPr kumimoji="0" lang="en-US" altLang="ko-KR" sz="1800" kern="0" dirty="0" err="1"/>
              <a:t>srun</a:t>
            </a:r>
            <a:r>
              <a:rPr kumimoji="0" lang="en-US" altLang="ko-KR" sz="1800" kern="0" dirty="0"/>
              <a:t> -n 8 singularity exec --</a:t>
            </a:r>
            <a:r>
              <a:rPr kumimoji="0" lang="en-US" altLang="ko-KR" sz="1800" kern="0" dirty="0" err="1"/>
              <a:t>nv</a:t>
            </a:r>
            <a:r>
              <a:rPr kumimoji="0" lang="en-US" altLang="ko-KR" sz="1800" kern="0" dirty="0"/>
              <a:t> /apps/applications/</a:t>
            </a:r>
            <a:r>
              <a:rPr kumimoji="0" lang="en-US" altLang="ko-KR" sz="1800" kern="0" dirty="0" err="1"/>
              <a:t>singularity_images</a:t>
            </a:r>
            <a:r>
              <a:rPr kumimoji="0" lang="en-US" altLang="ko-KR" sz="1800" kern="0" dirty="0"/>
              <a:t>/</a:t>
            </a:r>
            <a:r>
              <a:rPr kumimoji="0" lang="en-US" altLang="ko-KR" sz="1800" kern="0" dirty="0" err="1"/>
              <a:t>ngc</a:t>
            </a:r>
            <a:r>
              <a:rPr kumimoji="0" lang="en-US" altLang="ko-KR" sz="1800" kern="0" dirty="0"/>
              <a:t>/pytorch_22.03-hd-py3.sif python pytorch_imagenet_resnet50.py</a:t>
            </a:r>
          </a:p>
          <a:p>
            <a:r>
              <a:rPr kumimoji="0" lang="en-US" altLang="ko-KR" sz="1400" i="1" kern="0" dirty="0"/>
              <a:t>/</a:t>
            </a:r>
            <a:r>
              <a:rPr kumimoji="0" lang="en-US" altLang="ko-KR" sz="1400" i="1" kern="0" dirty="0" err="1"/>
              <a:t>usr</a:t>
            </a:r>
            <a:r>
              <a:rPr kumimoji="0" lang="en-US" altLang="ko-KR" sz="1400" i="1" kern="0" dirty="0"/>
              <a:t>/bin/</a:t>
            </a:r>
            <a:r>
              <a:rPr kumimoji="0" lang="en-US" altLang="ko-KR" sz="1400" i="1" kern="0" dirty="0" err="1"/>
              <a:t>rm</a:t>
            </a:r>
            <a:r>
              <a:rPr kumimoji="0" lang="en-US" altLang="ko-KR" sz="1400" i="1" kern="0" dirty="0"/>
              <a:t>: cannot remove '/</a:t>
            </a:r>
            <a:r>
              <a:rPr kumimoji="0" lang="en-US" altLang="ko-KR" sz="1400" i="1" kern="0" dirty="0" err="1"/>
              <a:t>usr</a:t>
            </a:r>
            <a:r>
              <a:rPr kumimoji="0" lang="en-US" altLang="ko-KR" sz="1400" i="1" kern="0" dirty="0"/>
              <a:t>/local/</a:t>
            </a:r>
            <a:r>
              <a:rPr kumimoji="0" lang="en-US" altLang="ko-KR" sz="1400" i="1" kern="0" dirty="0" err="1"/>
              <a:t>cuda</a:t>
            </a:r>
            <a:r>
              <a:rPr kumimoji="0" lang="en-US" altLang="ko-KR" sz="1400" i="1" kern="0" dirty="0"/>
              <a:t>/</a:t>
            </a:r>
            <a:r>
              <a:rPr kumimoji="0" lang="en-US" altLang="ko-KR" sz="1400" i="1" kern="0" dirty="0" err="1"/>
              <a:t>compat</a:t>
            </a:r>
            <a:r>
              <a:rPr kumimoji="0" lang="en-US" altLang="ko-KR" sz="1400" i="1" kern="0" dirty="0"/>
              <a:t>/lib': Read-only file system</a:t>
            </a:r>
          </a:p>
          <a:p>
            <a:r>
              <a:rPr kumimoji="0" lang="en-US" altLang="ko-KR" sz="1400" i="1" kern="0" dirty="0"/>
              <a:t>/</a:t>
            </a:r>
            <a:r>
              <a:rPr kumimoji="0" lang="en-US" altLang="ko-KR" sz="1400" i="1" kern="0" dirty="0" err="1"/>
              <a:t>usr</a:t>
            </a:r>
            <a:r>
              <a:rPr kumimoji="0" lang="en-US" altLang="ko-KR" sz="1400" i="1" kern="0" dirty="0"/>
              <a:t>/bin/</a:t>
            </a:r>
            <a:r>
              <a:rPr kumimoji="0" lang="en-US" altLang="ko-KR" sz="1400" i="1" kern="0" dirty="0" err="1"/>
              <a:t>rm</a:t>
            </a:r>
            <a:r>
              <a:rPr kumimoji="0" lang="en-US" altLang="ko-KR" sz="1400" i="1" kern="0" dirty="0"/>
              <a:t>: cannot remove '/</a:t>
            </a:r>
            <a:r>
              <a:rPr kumimoji="0" lang="en-US" altLang="ko-KR" sz="1400" i="1" kern="0" dirty="0" err="1"/>
              <a:t>usr</a:t>
            </a:r>
            <a:r>
              <a:rPr kumimoji="0" lang="en-US" altLang="ko-KR" sz="1400" i="1" kern="0" dirty="0"/>
              <a:t>/local/</a:t>
            </a:r>
            <a:r>
              <a:rPr kumimoji="0" lang="en-US" altLang="ko-KR" sz="1400" i="1" kern="0" dirty="0" err="1"/>
              <a:t>cuda</a:t>
            </a:r>
            <a:r>
              <a:rPr kumimoji="0" lang="en-US" altLang="ko-KR" sz="1400" i="1" kern="0" dirty="0"/>
              <a:t>/</a:t>
            </a:r>
            <a:r>
              <a:rPr kumimoji="0" lang="en-US" altLang="ko-KR" sz="1400" i="1" kern="0" dirty="0" err="1"/>
              <a:t>compat</a:t>
            </a:r>
            <a:r>
              <a:rPr kumimoji="0" lang="en-US" altLang="ko-KR" sz="1400" i="1" kern="0" dirty="0"/>
              <a:t>/lib': Read-only file system</a:t>
            </a:r>
          </a:p>
          <a:p>
            <a:r>
              <a:rPr kumimoji="0" lang="en-US" altLang="ko-KR" i="1" kern="0" dirty="0"/>
              <a:t>…….</a:t>
            </a:r>
          </a:p>
          <a:p>
            <a:r>
              <a:rPr kumimoji="0" lang="en-US" altLang="ko-KR" sz="1400" i="1" kern="0" dirty="0"/>
              <a:t>Train Epoch     #10:   0%|          | 1/5005 [00:13&lt;19:03:52, 13.72s/it, loss=2.29, </a:t>
            </a:r>
            <a:r>
              <a:rPr kumimoji="0" lang="en-US" altLang="ko-KR" sz="1400" i="1" kern="0" dirty="0" err="1"/>
              <a:t>accurTrain</a:t>
            </a:r>
            <a:r>
              <a:rPr kumimoji="0" lang="en-US" altLang="ko-KR" sz="1400" i="1" kern="0" dirty="0"/>
              <a:t> Epoch     #10:   0%|          | 1/5005 [00:13&lt;19:03:52, 13.72s/it, loss=2.22, </a:t>
            </a:r>
            <a:r>
              <a:rPr kumimoji="0" lang="en-US" altLang="ko-KR" sz="1400" i="1" kern="0" dirty="0" err="1"/>
              <a:t>accurTrain</a:t>
            </a:r>
            <a:r>
              <a:rPr kumimoji="0" lang="en-US" altLang="ko-KR" sz="1400" i="1" kern="0" dirty="0"/>
              <a:t> Epoch     #10:   0%|          | 2/5005 [00:13&lt;19:03:38, 13.72s/it, loss=2.16, </a:t>
            </a:r>
            <a:r>
              <a:rPr kumimoji="0" lang="en-US" altLang="ko-KR" sz="1400" i="1" kern="0" dirty="0" err="1"/>
              <a:t>accurTrain</a:t>
            </a:r>
            <a:r>
              <a:rPr kumimoji="0" lang="en-US" altLang="ko-KR" sz="1400" i="1" kern="0" dirty="0"/>
              <a:t> Epoch     #10:   0%|          | 3/5005 [00:13&lt;5:00:52,  3.61s/it, loss=2.16, </a:t>
            </a:r>
            <a:r>
              <a:rPr kumimoji="0" lang="en-US" altLang="ko-KR" sz="1400" i="1" kern="0" dirty="0" err="1"/>
              <a:t>accuraTrain</a:t>
            </a:r>
            <a:r>
              <a:rPr kumimoji="0" lang="en-US" altLang="ko-KR" sz="1400" i="1" kern="0" dirty="0"/>
              <a:t> Epoch     #10:   0%|          | 3/5005 [00:13&lt;5:00:52,  3.61s/it, loss=2.17, </a:t>
            </a:r>
            <a:r>
              <a:rPr kumimoji="0" lang="en-US" altLang="ko-KR" sz="1400" i="1" kern="0" dirty="0" err="1"/>
              <a:t>accuraTrain</a:t>
            </a:r>
            <a:r>
              <a:rPr kumimoji="0" lang="en-US" altLang="ko-KR" sz="1400" i="1" kern="0" dirty="0"/>
              <a:t> Epoch     #10:   0%|          | 4/5005 [00:13&lt;5:00:48,  3.61s/it, loss=2.23, </a:t>
            </a:r>
            <a:r>
              <a:rPr kumimoji="0" lang="en-US" altLang="ko-KR" sz="1400" i="1" kern="0" dirty="0" err="1"/>
              <a:t>accura</a:t>
            </a:r>
            <a:endParaRPr kumimoji="0" lang="en-US" altLang="ko-KR" sz="1400" i="1" kern="0" dirty="0"/>
          </a:p>
          <a:p>
            <a:r>
              <a:rPr kumimoji="0" lang="en-US" altLang="ko-KR" sz="1800" i="1" kern="0" dirty="0"/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3975072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Singularity Usage on 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816293"/>
            <a:ext cx="8229600" cy="5401627"/>
          </a:xfrm>
        </p:spPr>
        <p:txBody>
          <a:bodyPr/>
          <a:lstStyle/>
          <a:p>
            <a:r>
              <a:rPr lang="en-US" altLang="ko-KR" sz="1800" dirty="0"/>
              <a:t>Web site: </a:t>
            </a:r>
            <a:r>
              <a:rPr lang="en-US" altLang="ko-KR" sz="1800" dirty="0">
                <a:hlinkClick r:id="rId2"/>
              </a:rPr>
              <a:t>https://www.ksc.re.kr/gsjw/jcs/hd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job script directory</a:t>
            </a:r>
          </a:p>
          <a:p>
            <a:pPr lvl="1"/>
            <a:r>
              <a:rPr lang="en-US" altLang="ko-KR" sz="1800" dirty="0"/>
              <a:t>/apps/applications/</a:t>
            </a:r>
            <a:r>
              <a:rPr lang="en-US" altLang="ko-KR" sz="1800" dirty="0" err="1"/>
              <a:t>singularity_images</a:t>
            </a:r>
            <a:r>
              <a:rPr lang="en-US" altLang="ko-KR" sz="1800" dirty="0"/>
              <a:t>/examples</a:t>
            </a:r>
          </a:p>
          <a:p>
            <a:r>
              <a:rPr lang="en-US" altLang="ko-KR" sz="1800" dirty="0"/>
              <a:t>Singularity Container Images directory</a:t>
            </a:r>
          </a:p>
          <a:p>
            <a:pPr lvl="1"/>
            <a:r>
              <a:rPr lang="en-US" altLang="ko-KR" sz="1800" dirty="0"/>
              <a:t>/apps/applications/</a:t>
            </a:r>
            <a:r>
              <a:rPr lang="en-US" altLang="ko-KR" sz="1800" dirty="0" err="1"/>
              <a:t>singularity_images</a:t>
            </a:r>
            <a:r>
              <a:rPr lang="en-US" altLang="ko-KR" sz="1800" dirty="0"/>
              <a:t>/</a:t>
            </a:r>
            <a:r>
              <a:rPr lang="en-US" altLang="ko-KR" sz="1800" dirty="0" err="1"/>
              <a:t>ngc</a:t>
            </a:r>
            <a:endParaRPr lang="en-US" altLang="ko-KR" sz="1800" dirty="0"/>
          </a:p>
          <a:p>
            <a:r>
              <a:rPr lang="en-US" altLang="ko-KR" sz="1800" dirty="0" err="1"/>
              <a:t>Pytorch</a:t>
            </a:r>
            <a:r>
              <a:rPr lang="en-US" altLang="ko-KR" sz="1800" dirty="0"/>
              <a:t> examples directory</a:t>
            </a:r>
          </a:p>
          <a:p>
            <a:pPr lvl="1"/>
            <a:r>
              <a:rPr lang="en-US" altLang="ko-KR" sz="1800" dirty="0"/>
              <a:t>Single node</a:t>
            </a:r>
          </a:p>
          <a:p>
            <a:pPr lvl="2"/>
            <a:r>
              <a:rPr lang="en-US" altLang="ko-KR" sz="1600" dirty="0"/>
              <a:t>/apps/applications/</a:t>
            </a:r>
            <a:r>
              <a:rPr lang="en-US" altLang="ko-KR" sz="1600" dirty="0" err="1"/>
              <a:t>singularity_images</a:t>
            </a:r>
            <a:r>
              <a:rPr lang="en-US" altLang="ko-KR" sz="1600" dirty="0"/>
              <a:t>/examples/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/resnet50v1.5</a:t>
            </a:r>
          </a:p>
          <a:p>
            <a:pPr lvl="1"/>
            <a:r>
              <a:rPr lang="en-US" altLang="ko-KR" sz="1800" dirty="0"/>
              <a:t>Multiple nodes</a:t>
            </a:r>
          </a:p>
          <a:p>
            <a:pPr lvl="2"/>
            <a:r>
              <a:rPr lang="en-US" altLang="ko-KR" sz="1600" dirty="0"/>
              <a:t>/apps/applications/</a:t>
            </a:r>
            <a:r>
              <a:rPr lang="en-US" altLang="ko-KR" sz="1600" dirty="0" err="1"/>
              <a:t>singularity_images</a:t>
            </a:r>
            <a:r>
              <a:rPr lang="en-US" altLang="ko-KR" sz="1600" dirty="0"/>
              <a:t>/examples/</a:t>
            </a:r>
            <a:r>
              <a:rPr lang="en-US" altLang="ko-KR" sz="1600" dirty="0" err="1"/>
              <a:t>horovod</a:t>
            </a:r>
            <a:r>
              <a:rPr lang="en-US" altLang="ko-KR" sz="1600" dirty="0"/>
              <a:t>/examples/</a:t>
            </a:r>
            <a:r>
              <a:rPr lang="en-US" altLang="ko-KR" sz="1600" dirty="0" err="1"/>
              <a:t>pytorch</a:t>
            </a:r>
            <a:endParaRPr lang="en-US" altLang="ko-KR" sz="1600" dirty="0"/>
          </a:p>
          <a:p>
            <a:r>
              <a:rPr lang="en-US" altLang="ko-KR" sz="1800" dirty="0" err="1"/>
              <a:t>Imagenet</a:t>
            </a:r>
            <a:r>
              <a:rPr lang="en-US" altLang="ko-KR" sz="1800" dirty="0"/>
              <a:t> datasets directory</a:t>
            </a:r>
          </a:p>
          <a:p>
            <a:pPr lvl="1"/>
            <a:r>
              <a:rPr lang="en-US" altLang="ko-KR" sz="1800" dirty="0"/>
              <a:t>Training data</a:t>
            </a:r>
          </a:p>
          <a:p>
            <a:pPr lvl="2"/>
            <a:r>
              <a:rPr lang="en-US" altLang="ko-KR" sz="1600" dirty="0"/>
              <a:t>/apps/applications/</a:t>
            </a:r>
            <a:r>
              <a:rPr lang="en-US" altLang="ko-KR" sz="1600" dirty="0" err="1"/>
              <a:t>singularity_images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/train</a:t>
            </a:r>
          </a:p>
          <a:p>
            <a:pPr lvl="1"/>
            <a:r>
              <a:rPr lang="en-US" altLang="ko-KR" sz="1800" dirty="0"/>
              <a:t>Validation data</a:t>
            </a:r>
          </a:p>
          <a:p>
            <a:pPr lvl="2"/>
            <a:r>
              <a:rPr lang="en-US" altLang="ko-KR" sz="1600" dirty="0"/>
              <a:t>/apps/applications/</a:t>
            </a:r>
            <a:r>
              <a:rPr lang="en-US" altLang="ko-KR" sz="1600" dirty="0" err="1"/>
              <a:t>singularity_images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imagenet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val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1694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Site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KISTI Neuron cluster</a:t>
            </a:r>
          </a:p>
          <a:p>
            <a:pPr lvl="1"/>
            <a:r>
              <a:rPr lang="en-US" altLang="ko-KR" sz="2000" dirty="0">
                <a:hlinkClick r:id="rId2"/>
              </a:rPr>
              <a:t>https://github.com/hwang2006/KISTI-DL-tutorial-using-horovod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NERSC </a:t>
            </a:r>
            <a:r>
              <a:rPr lang="en-US" altLang="ko-KR" sz="2000" dirty="0" err="1"/>
              <a:t>Perlmutter</a:t>
            </a:r>
            <a:r>
              <a:rPr lang="en-US" altLang="ko-KR" sz="2000" dirty="0"/>
              <a:t> Supercomputer </a:t>
            </a:r>
          </a:p>
          <a:p>
            <a:pPr lvl="1"/>
            <a:r>
              <a:rPr lang="en-US" altLang="ko-KR" sz="2000" dirty="0">
                <a:hlinkClick r:id="rId3"/>
              </a:rPr>
              <a:t>https://github.com/hwang2006/distributed-training-on-perlmutter-using-horovod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Distributed Training on Supercomputer with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Lightning</a:t>
            </a:r>
          </a:p>
          <a:p>
            <a:pPr lvl="1"/>
            <a:r>
              <a:rPr lang="en-US" altLang="ko-KR" sz="2000" dirty="0">
                <a:hlinkClick r:id="rId4"/>
              </a:rPr>
              <a:t>https://github.com/hwang2006/distributed-training-on-supercomputer-with-pytorch-lightning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NLP Practices on Supercomputer with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Lightnign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5"/>
              </a:rPr>
              <a:t>https://github.com/hwang2006/NLP-practices-on-supercomputer-with-pytorch-lightning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2444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FEF00-33AD-3442-A429-28F0A023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x-none" dirty="0"/>
          </a:p>
          <a:p>
            <a:pPr marL="0" indent="0">
              <a:buNone/>
            </a:pPr>
            <a:endParaRPr kumimoji="1" lang="en-US" altLang="x-none" dirty="0"/>
          </a:p>
          <a:p>
            <a:pPr marL="0" indent="0">
              <a:buNone/>
            </a:pPr>
            <a:endParaRPr kumimoji="1" lang="en-US" altLang="x-none" dirty="0"/>
          </a:p>
          <a:p>
            <a:pPr marL="0" indent="0">
              <a:buNone/>
            </a:pPr>
            <a:endParaRPr kumimoji="1" lang="en-US" altLang="x-none" dirty="0"/>
          </a:p>
          <a:p>
            <a:pPr marL="0" indent="0" algn="ctr">
              <a:buNone/>
            </a:pPr>
            <a:r>
              <a:rPr kumimoji="1" lang="en-US" altLang="en-US" sz="3600" dirty="0">
                <a:latin typeface="Garamond" panose="02020404030301010803" pitchFamily="18" charset="0"/>
              </a:rPr>
              <a:t>Thank you</a:t>
            </a:r>
          </a:p>
          <a:p>
            <a:pPr marL="0" indent="0" algn="ctr">
              <a:buNone/>
            </a:pPr>
            <a:endParaRPr kumimoji="1" lang="en-US" altLang="x-none" sz="36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altLang="x-none" sz="2000" dirty="0">
                <a:latin typeface="Garamond" panose="02020404030301010803" pitchFamily="18" charset="0"/>
              </a:rPr>
              <a:t>Contact: Soonwook Hwang &lt;hwang@kisti.re.kr&gt;</a:t>
            </a:r>
          </a:p>
          <a:p>
            <a:pPr marL="0" indent="0" algn="ctr">
              <a:buNone/>
            </a:pPr>
            <a:endParaRPr lang="en-US" altLang="x-none" sz="8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endParaRPr lang="x-none" altLang="en-US" sz="20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endParaRPr kumimoji="1" lang="x-none" altLang="en-US" sz="3600" dirty="0">
              <a:latin typeface="Garamond" panose="02020404030301010803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48767-7B43-1D4B-8D18-8512D7842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4313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 bwMode="auto">
          <a:xfrm>
            <a:off x="4625147" y="3302308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738006" y="3081305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682215" y="3154971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616287" y="3228637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569280" y="3304090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999" y="94290"/>
            <a:ext cx="8397240" cy="563563"/>
          </a:xfrm>
        </p:spPr>
        <p:txBody>
          <a:bodyPr/>
          <a:lstStyle/>
          <a:p>
            <a:r>
              <a:rPr lang="en-US" altLang="ko-KR" dirty="0"/>
              <a:t>SSH Tunneling (SSH Port Forwarding)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990" y="850327"/>
            <a:ext cx="8676409" cy="1074546"/>
          </a:xfrm>
        </p:spPr>
        <p:txBody>
          <a:bodyPr/>
          <a:lstStyle/>
          <a:p>
            <a:r>
              <a:rPr lang="en-US" altLang="ko-KR" dirty="0"/>
              <a:t>Local Tunneling (Local Port Forward)</a:t>
            </a:r>
          </a:p>
          <a:p>
            <a:pPr lvl="1"/>
            <a:r>
              <a:rPr lang="en-US" altLang="ko-KR" dirty="0" err="1"/>
              <a:t>ssh</a:t>
            </a:r>
            <a:r>
              <a:rPr lang="en-US" altLang="ko-KR" dirty="0"/>
              <a:t> -L localhost:8888:gpu31:21441 qualis@neuron.ksc.re.kr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 bwMode="auto">
          <a:xfrm>
            <a:off x="1304195" y="2797320"/>
            <a:ext cx="1884238" cy="5802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Jupyter</a:t>
            </a: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notebook client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1535460" y="2254302"/>
            <a:ext cx="193224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b="1" kern="0" dirty="0"/>
              <a:t>Your Notebook</a:t>
            </a:r>
            <a:endParaRPr kumimoji="0" lang="ko-KR" altLang="en-US" sz="1800" b="1" kern="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957828" y="2630635"/>
            <a:ext cx="2689383" cy="1904893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 bwMode="white">
          <a:xfrm>
            <a:off x="5571308" y="2229196"/>
            <a:ext cx="195438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800" b="1" kern="0" dirty="0"/>
              <a:t>Supercomputer </a:t>
            </a:r>
            <a:endParaRPr kumimoji="0" lang="ko-KR" altLang="en-US" b="1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1304195" y="3868632"/>
            <a:ext cx="1884240" cy="393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 err="1">
                <a:solidFill>
                  <a:schemeClr val="tx1"/>
                </a:solidFill>
                <a:latin typeface="Arial" charset="0"/>
              </a:rPr>
              <a:t>ssh</a:t>
            </a: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 client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454928" y="2630635"/>
            <a:ext cx="4044836" cy="1904893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592781" y="3377569"/>
            <a:ext cx="1579419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505080" y="3377569"/>
            <a:ext cx="1612565" cy="10598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 bwMode="white">
          <a:xfrm>
            <a:off x="4723806" y="2725232"/>
            <a:ext cx="1598515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 dirty="0"/>
              <a:t>Login node(s) </a:t>
            </a:r>
            <a:endParaRPr kumimoji="0" lang="ko-KR" altLang="en-US" sz="1400" b="1" kern="0" dirty="0"/>
          </a:p>
        </p:txBody>
      </p:sp>
      <p:sp>
        <p:nvSpPr>
          <p:cNvPr id="16" name="TextBox 15"/>
          <p:cNvSpPr txBox="1"/>
          <p:nvPr/>
        </p:nvSpPr>
        <p:spPr bwMode="white">
          <a:xfrm>
            <a:off x="6540358" y="2715555"/>
            <a:ext cx="1871025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 dirty="0"/>
              <a:t>Computer nodes </a:t>
            </a:r>
            <a:endParaRPr kumimoji="0" lang="ko-KR" altLang="en-US" sz="1400" b="1" kern="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3534297" y="3468781"/>
            <a:ext cx="225828" cy="228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구부러진 연결선 20"/>
          <p:cNvCxnSpPr>
            <a:stCxn id="5" idx="3"/>
            <a:endCxn id="17" idx="3"/>
          </p:cNvCxnSpPr>
          <p:nvPr/>
        </p:nvCxnSpPr>
        <p:spPr bwMode="auto">
          <a:xfrm>
            <a:off x="3188433" y="3087445"/>
            <a:ext cx="571692" cy="495636"/>
          </a:xfrm>
          <a:prstGeom prst="curvedConnector3">
            <a:avLst>
              <a:gd name="adj1" fmla="val 1399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구부러진 연결선 23"/>
          <p:cNvCxnSpPr>
            <a:stCxn id="17" idx="1"/>
            <a:endCxn id="9" idx="0"/>
          </p:cNvCxnSpPr>
          <p:nvPr/>
        </p:nvCxnSpPr>
        <p:spPr bwMode="auto">
          <a:xfrm rot="10800000" flipV="1">
            <a:off x="2246315" y="3583080"/>
            <a:ext cx="1287982" cy="28555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연결선 25"/>
          <p:cNvCxnSpPr>
            <a:stCxn id="9" idx="3"/>
            <a:endCxn id="10" idx="1"/>
          </p:cNvCxnSpPr>
          <p:nvPr/>
        </p:nvCxnSpPr>
        <p:spPr bwMode="auto">
          <a:xfrm>
            <a:off x="3188435" y="4065239"/>
            <a:ext cx="1561079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6425908" y="3950939"/>
            <a:ext cx="225828" cy="228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직선 화살표 연결선 30"/>
          <p:cNvCxnSpPr>
            <a:stCxn id="10" idx="3"/>
            <a:endCxn id="27" idx="1"/>
          </p:cNvCxnSpPr>
          <p:nvPr/>
        </p:nvCxnSpPr>
        <p:spPr bwMode="auto">
          <a:xfrm>
            <a:off x="6020666" y="4065239"/>
            <a:ext cx="4052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6645599" y="3759727"/>
            <a:ext cx="1334618" cy="5816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 err="1">
                <a:solidFill>
                  <a:schemeClr val="tx1"/>
                </a:solidFill>
                <a:latin typeface="Arial" charset="0"/>
              </a:rPr>
              <a:t>Jupyter</a:t>
            </a: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 server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749514" y="3868632"/>
            <a:ext cx="1271152" cy="393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dirty="0" err="1">
                <a:solidFill>
                  <a:schemeClr val="tx1"/>
                </a:solidFill>
                <a:latin typeface="Arial" charset="0"/>
              </a:rPr>
              <a:t>ssh</a:t>
            </a:r>
            <a:r>
              <a:rPr kumimoji="0" lang="en-US" altLang="ko-KR" sz="1800" dirty="0">
                <a:solidFill>
                  <a:schemeClr val="tx1"/>
                </a:solidFill>
                <a:latin typeface="Arial" charset="0"/>
              </a:rPr>
              <a:t> server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611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R&amp;D</a:t>
            </a:r>
            <a:r>
              <a:rPr lang="ko-KR" altLang="en-US" dirty="0"/>
              <a:t>혁신지원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R&amp;D </a:t>
            </a:r>
            <a:r>
              <a:rPr lang="ko-KR" altLang="en-US" sz="2000" dirty="0"/>
              <a:t>혁신지원프로그램 안내 및 신청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https://www.ksc.re.kr/jwjg/hsjw/hsjwan</a:t>
            </a:r>
            <a:r>
              <a:rPr lang="en-US" altLang="ko-KR" sz="2000" dirty="0"/>
              <a:t> (</a:t>
            </a:r>
            <a:r>
              <a:rPr lang="ko-KR" altLang="en-US" sz="2000" dirty="0"/>
              <a:t>안내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>
                <a:hlinkClick r:id="rId3"/>
              </a:rPr>
              <a:t>https://www.ksc.re.kr/jwjg/hsjw/hsjwsc/list</a:t>
            </a:r>
            <a:r>
              <a:rPr lang="en-US" altLang="ko-KR" sz="2000" dirty="0"/>
              <a:t> (</a:t>
            </a:r>
            <a:r>
              <a:rPr lang="ko-KR" altLang="en-US" sz="2000" dirty="0"/>
              <a:t>신청</a:t>
            </a:r>
            <a:r>
              <a:rPr lang="en-US" altLang="ko-KR" sz="20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2201601"/>
            <a:ext cx="8814089" cy="38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5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5" y="29709"/>
            <a:ext cx="8876433" cy="563563"/>
          </a:xfrm>
        </p:spPr>
        <p:txBody>
          <a:bodyPr/>
          <a:lstStyle/>
          <a:p>
            <a:r>
              <a:rPr lang="en-US" altLang="ko-KR" dirty="0"/>
              <a:t>Timeline of Large Language Models (LLMs)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3" y="1236518"/>
            <a:ext cx="8876433" cy="444730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 bwMode="white">
          <a:xfrm>
            <a:off x="2462646" y="5673436"/>
            <a:ext cx="374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b="1" kern="0" dirty="0"/>
              <a:t>A Survey of Large Language Model</a:t>
            </a:r>
          </a:p>
          <a:p>
            <a:r>
              <a:rPr kumimoji="0" lang="en-US" altLang="ko-KR" b="1" kern="0" dirty="0">
                <a:hlinkClick r:id="rId3"/>
              </a:rPr>
              <a:t>https://arxiv.org/pdf/2303.18223.pdf</a:t>
            </a:r>
            <a:endParaRPr kumimoji="0" lang="ko-KR" alt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26953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Distributed Training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85813"/>
            <a:ext cx="8585200" cy="5206773"/>
          </a:xfrm>
        </p:spPr>
        <p:txBody>
          <a:bodyPr/>
          <a:lstStyle/>
          <a:p>
            <a:r>
              <a:rPr lang="en-US" altLang="ko-KR" sz="2000" dirty="0"/>
              <a:t>Model size is growing too big to fit</a:t>
            </a:r>
          </a:p>
          <a:p>
            <a:pPr lvl="1"/>
            <a:r>
              <a:rPr lang="en-US" altLang="ko-KR" sz="1800" dirty="0"/>
              <a:t>GPT-1(‘18): 110M, GPT-2(‘19):1.5B GPT-3(’20):175B</a:t>
            </a:r>
          </a:p>
          <a:p>
            <a:pPr lvl="1"/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613"/>
            <a:ext cx="8396602" cy="4160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white">
          <a:xfrm>
            <a:off x="1704474" y="5911447"/>
            <a:ext cx="5750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>
                <a:hlinkClick r:id="rId3"/>
              </a:rPr>
              <a:t>https://medium.com/riselab/ai-and-memory-wall-2cb4265cb0b8</a:t>
            </a:r>
            <a:endParaRPr kumimoji="0" lang="ko-KR" altLang="en-US" sz="1400" b="1" kern="0" dirty="0"/>
          </a:p>
        </p:txBody>
      </p:sp>
    </p:spTree>
    <p:extLst>
      <p:ext uri="{BB962C8B-B14F-4D97-AF65-F5344CB8AC3E}">
        <p14:creationId xmlns:p14="http://schemas.microsoft.com/office/powerpoint/2010/main" val="2249780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373" y="29709"/>
            <a:ext cx="8312727" cy="563563"/>
          </a:xfrm>
        </p:spPr>
        <p:txBody>
          <a:bodyPr/>
          <a:lstStyle/>
          <a:p>
            <a:r>
              <a:rPr lang="en-US" altLang="ko-KR" dirty="0"/>
              <a:t>T5: Scaling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529" y="920714"/>
            <a:ext cx="8229600" cy="646465"/>
          </a:xfrm>
        </p:spPr>
        <p:txBody>
          <a:bodyPr/>
          <a:lstStyle/>
          <a:p>
            <a:r>
              <a:rPr lang="en-US" altLang="ko-KR" dirty="0" err="1"/>
              <a:t>medel</a:t>
            </a:r>
            <a:r>
              <a:rPr lang="en-US" altLang="ko-KR" dirty="0"/>
              <a:t> size matters most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148"/>
            <a:ext cx="8925797" cy="2318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white">
          <a:xfrm>
            <a:off x="1829666" y="4436721"/>
            <a:ext cx="53608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altLang="ko-KR" sz="1400" b="1" kern="0" dirty="0"/>
              <a:t>Exploring the Limits of Transfer Learning with a Unified </a:t>
            </a:r>
          </a:p>
          <a:p>
            <a:pPr algn="ctr"/>
            <a:r>
              <a:rPr kumimoji="0" lang="en-US" altLang="ko-KR" sz="1400" b="1" kern="0" dirty="0"/>
              <a:t>Text-to-Text Transformer</a:t>
            </a:r>
          </a:p>
          <a:p>
            <a:pPr algn="ctr"/>
            <a:r>
              <a:rPr kumimoji="0" lang="en-US" altLang="ko-KR" sz="1400" b="1" kern="0" dirty="0">
                <a:hlinkClick r:id="rId3"/>
              </a:rPr>
              <a:t>https://arxiv.org/abs/1910.10683</a:t>
            </a:r>
            <a:endParaRPr kumimoji="0" lang="en-US" altLang="ko-KR" sz="1400" b="1" kern="0" dirty="0"/>
          </a:p>
        </p:txBody>
      </p:sp>
    </p:spTree>
    <p:extLst>
      <p:ext uri="{BB962C8B-B14F-4D97-AF65-F5344CB8AC3E}">
        <p14:creationId xmlns:p14="http://schemas.microsoft.com/office/powerpoint/2010/main" val="390455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and Memory Wall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amount of memory required to train different DL models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0" y="1605280"/>
            <a:ext cx="7247619" cy="4397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white">
          <a:xfrm>
            <a:off x="1704474" y="6002887"/>
            <a:ext cx="5750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400" b="1" kern="0" dirty="0">
                <a:hlinkClick r:id="rId4"/>
              </a:rPr>
              <a:t>https://medium.com/riselab/ai-and-memory-wall-2cb4265cb0b8</a:t>
            </a:r>
            <a:endParaRPr kumimoji="0" lang="ko-KR" altLang="en-US" sz="1400" b="1" kern="0" dirty="0"/>
          </a:p>
        </p:txBody>
      </p:sp>
    </p:spTree>
    <p:extLst>
      <p:ext uri="{BB962C8B-B14F-4D97-AF65-F5344CB8AC3E}">
        <p14:creationId xmlns:p14="http://schemas.microsoft.com/office/powerpoint/2010/main" val="57826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Scaling Laws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893451"/>
            <a:ext cx="8229600" cy="371371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2373B-54CF-457B-8737-969184E4E911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457200" y="785813"/>
            <a:ext cx="8229600" cy="489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2400" b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2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en-US" altLang="ko-KR" sz="2000" b="0" baseline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lang="ko-KR" altLang="en-US" sz="1800" b="0" baseline="0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Arial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E1172"/>
              </a:buClr>
              <a:buFont typeface="Wingdings" panose="05000000000000000000" pitchFamily="2" charset="2"/>
              <a:buChar char="§"/>
              <a:defRPr sz="1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1800" dirty="0"/>
              <a:t>Larger models are significantly more sample-efficient</a:t>
            </a:r>
            <a:endParaRPr kumimoji="0" lang="en-US" altLang="ko-KR" sz="18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optimally compute-efficient training involves training very large models on a relatively modest amount of data and stopping significantly before convergence.</a:t>
            </a:r>
            <a:endParaRPr kumimoji="0" lang="en-US" sz="1600" kern="0" dirty="0"/>
          </a:p>
          <a:p>
            <a:pPr lvl="1"/>
            <a:endParaRPr kumimoji="0" lang="en-US" altLang="ko-KR" sz="2000" kern="0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2446154" y="5750061"/>
            <a:ext cx="3719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altLang="ko-KR" sz="1400" b="1" kern="0" dirty="0"/>
              <a:t>Scaling Laws for </a:t>
            </a:r>
            <a:r>
              <a:rPr kumimoji="0" lang="en-US" altLang="ko-KR" sz="1400" b="1" kern="0" dirty="0" err="1"/>
              <a:t>Neurral</a:t>
            </a:r>
            <a:r>
              <a:rPr kumimoji="0" lang="en-US" altLang="ko-KR" sz="1400" b="1" kern="0" dirty="0"/>
              <a:t> Language Models</a:t>
            </a:r>
          </a:p>
          <a:p>
            <a:pPr algn="ctr"/>
            <a:r>
              <a:rPr kumimoji="0" lang="en-US" altLang="ko-KR" sz="1400" b="1" kern="0" dirty="0">
                <a:hlinkClick r:id="rId3"/>
              </a:rPr>
              <a:t>https://arxiv.org/pdf/2001.08361.pdf</a:t>
            </a:r>
            <a:endParaRPr kumimoji="0" lang="en-US" altLang="ko-KR" sz="1400" b="1" kern="0" dirty="0"/>
          </a:p>
        </p:txBody>
      </p:sp>
    </p:spTree>
    <p:extLst>
      <p:ext uri="{BB962C8B-B14F-4D97-AF65-F5344CB8AC3E}">
        <p14:creationId xmlns:p14="http://schemas.microsoft.com/office/powerpoint/2010/main" val="1345473127"/>
      </p:ext>
    </p:extLst>
  </p:cSld>
  <p:clrMapOvr>
    <a:masterClrMapping/>
  </p:clrMapOvr>
</p:sld>
</file>

<file path=ppt/theme/theme1.xml><?xml version="1.0" encoding="utf-8"?>
<a:theme xmlns:a="http://schemas.openxmlformats.org/drawingml/2006/main" name="UNIST 서식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white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kumimoji="0" sz="1400" kern="0" smtClean="0"/>
        </a:defPPr>
      </a:lstStyle>
    </a:tx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68402"/>
        </a:accent2>
        <a:accent3>
          <a:srgbClr val="FFFFFF"/>
        </a:accent3>
        <a:accent4>
          <a:srgbClr val="000000"/>
        </a:accent4>
        <a:accent5>
          <a:srgbClr val="B1DBF4"/>
        </a:accent5>
        <a:accent6>
          <a:srgbClr val="D07702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8BB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5095D"/>
        </a:dk1>
        <a:lt1>
          <a:srgbClr val="FFFFFF"/>
        </a:lt1>
        <a:dk2>
          <a:srgbClr val="235752"/>
        </a:dk2>
        <a:lt2>
          <a:srgbClr val="B2B2B2"/>
        </a:lt2>
        <a:accent1>
          <a:srgbClr val="DAAF34"/>
        </a:accent1>
        <a:accent2>
          <a:srgbClr val="6F9A3C"/>
        </a:accent2>
        <a:accent3>
          <a:srgbClr val="FFFFFF"/>
        </a:accent3>
        <a:accent4>
          <a:srgbClr val="1E064E"/>
        </a:accent4>
        <a:accent5>
          <a:srgbClr val="EAD4AE"/>
        </a:accent5>
        <a:accent6>
          <a:srgbClr val="648B35"/>
        </a:accent6>
        <a:hlink>
          <a:srgbClr val="8DAED9"/>
        </a:hlink>
        <a:folHlink>
          <a:srgbClr val="A8CB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Comic Sans MS"/>
        <a:ea typeface="맑은 고딕"/>
        <a:cs typeface=""/>
      </a:majorFont>
      <a:minorFont>
        <a:latin typeface="Comic Sans M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273262</TotalTime>
  <Words>4189</Words>
  <Application>Microsoft Office PowerPoint</Application>
  <PresentationFormat>화면 슬라이드 쇼(4:3)</PresentationFormat>
  <Paragraphs>764</Paragraphs>
  <Slides>70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5" baseType="lpstr">
      <vt:lpstr>Adobe 고딕 Std B</vt:lpstr>
      <vt:lpstr>굴림</vt:lpstr>
      <vt:lpstr>맑은 고딕</vt:lpstr>
      <vt:lpstr>Arial</vt:lpstr>
      <vt:lpstr>Calibri</vt:lpstr>
      <vt:lpstr>Garamond</vt:lpstr>
      <vt:lpstr>Source Serif Pro</vt:lpstr>
      <vt:lpstr>Times New Roman</vt:lpstr>
      <vt:lpstr>Tw Cen MT</vt:lpstr>
      <vt:lpstr>Tw Cen MT Condensed</vt:lpstr>
      <vt:lpstr>Verdana</vt:lpstr>
      <vt:lpstr>Wingdings</vt:lpstr>
      <vt:lpstr>Wingdings 2</vt:lpstr>
      <vt:lpstr>UNIST 서식</vt:lpstr>
      <vt:lpstr>HDOfficeLightV0</vt:lpstr>
      <vt:lpstr>PowerPoint 프레젠테이션</vt:lpstr>
      <vt:lpstr>PowerPoint 프레젠테이션</vt:lpstr>
      <vt:lpstr>Distributed Training Common Practices/Routines on Supercomputers</vt:lpstr>
      <vt:lpstr>Agenda</vt:lpstr>
      <vt:lpstr>Deep Learning in a slide</vt:lpstr>
      <vt:lpstr>Why Distributed Training</vt:lpstr>
      <vt:lpstr>Why Distributed Training</vt:lpstr>
      <vt:lpstr>AI and Memory Wall</vt:lpstr>
      <vt:lpstr>Scaling Laws </vt:lpstr>
      <vt:lpstr>Why Distributed Training</vt:lpstr>
      <vt:lpstr>Scaling with Distributed Training </vt:lpstr>
      <vt:lpstr>Scaling with Distributed Training </vt:lpstr>
      <vt:lpstr>Distributed DL Approaches</vt:lpstr>
      <vt:lpstr>Distributed DL approaches </vt:lpstr>
      <vt:lpstr>Data Parallel w/o Sync</vt:lpstr>
      <vt:lpstr>Data Parallel</vt:lpstr>
      <vt:lpstr>How to synchronize model parameters </vt:lpstr>
      <vt:lpstr>Parameter Server (PS)</vt:lpstr>
      <vt:lpstr>Asynchronous vs. Synchronous PS</vt:lpstr>
      <vt:lpstr>Synchronous PS </vt:lpstr>
      <vt:lpstr>Asynchronous PS</vt:lpstr>
      <vt:lpstr>AllReduce operation </vt:lpstr>
      <vt:lpstr>Ring AllReduce </vt:lpstr>
      <vt:lpstr>Latency Breakdown of Data Parallelism</vt:lpstr>
      <vt:lpstr>Model Parallel </vt:lpstr>
      <vt:lpstr>Inter/Intra-layer Model Parallel</vt:lpstr>
      <vt:lpstr>Pipeline Model Parallel </vt:lpstr>
      <vt:lpstr>Tensor Parallel </vt:lpstr>
      <vt:lpstr>3D Parallel</vt:lpstr>
      <vt:lpstr>3D Parallel Example (2 x 4 x 4)</vt:lpstr>
      <vt:lpstr>Megatron-Turing NLG (530B)</vt:lpstr>
      <vt:lpstr>MT-NLG</vt:lpstr>
      <vt:lpstr>KISTI GPU Cluster: Neuron</vt:lpstr>
      <vt:lpstr>KISTI GPU Cluster: Neuron  </vt:lpstr>
      <vt:lpstr>Slurm Queues on Neuron   </vt:lpstr>
      <vt:lpstr>Slurm Queues &amp; available GPUs on Neuron  </vt:lpstr>
      <vt:lpstr>Distributed Training Practice  on Supercomputer</vt:lpstr>
      <vt:lpstr>Distributed Training Practices on Neuron</vt:lpstr>
      <vt:lpstr>Conda Virtual Environments</vt:lpstr>
      <vt:lpstr>Conda Virtual Environment</vt:lpstr>
      <vt:lpstr>Anaconda</vt:lpstr>
      <vt:lpstr>Miniconda</vt:lpstr>
      <vt:lpstr>Anaconda vs Miniconda</vt:lpstr>
      <vt:lpstr>Conda command </vt:lpstr>
      <vt:lpstr>Horovod Framework</vt:lpstr>
      <vt:lpstr>Horovod</vt:lpstr>
      <vt:lpstr>Why Horovod</vt:lpstr>
      <vt:lpstr>Why Horovod?</vt:lpstr>
      <vt:lpstr>Why Horovod?</vt:lpstr>
      <vt:lpstr>Horovod Usage</vt:lpstr>
      <vt:lpstr>Initialize Horovod</vt:lpstr>
      <vt:lpstr>Pin a GPU for each worker</vt:lpstr>
      <vt:lpstr>Adjust learning rate and wrap the optimizer</vt:lpstr>
      <vt:lpstr>Synchronize states across workers</vt:lpstr>
      <vt:lpstr>Checkpoint on the first worker (rank 0)</vt:lpstr>
      <vt:lpstr>Pytorch Example</vt:lpstr>
      <vt:lpstr>Horovod execution command</vt:lpstr>
      <vt:lpstr>Horovod Installation on Neuron</vt:lpstr>
      <vt:lpstr>Horovod execution on Neuron  </vt:lpstr>
      <vt:lpstr>Singularity Container</vt:lpstr>
      <vt:lpstr>Singularity</vt:lpstr>
      <vt:lpstr>Why Singularity?</vt:lpstr>
      <vt:lpstr>Running Horovod using Singularity on Neuron</vt:lpstr>
      <vt:lpstr>Singularity Usage on Neuron </vt:lpstr>
      <vt:lpstr>Github Site</vt:lpstr>
      <vt:lpstr>PowerPoint 프레젠테이션</vt:lpstr>
      <vt:lpstr>SSH Tunneling (SSH Port Forwarding) </vt:lpstr>
      <vt:lpstr>R&amp;D혁신지원 프로그램</vt:lpstr>
      <vt:lpstr>Timeline of Large Language Models (LLMs)</vt:lpstr>
      <vt:lpstr>T5: Scaling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DCSLab_Format</dc:title>
  <dc:creator>husung</dc:creator>
  <cp:lastModifiedBy>Hwang Soonwook</cp:lastModifiedBy>
  <cp:revision>4850</cp:revision>
  <cp:lastPrinted>2023-04-18T05:23:19Z</cp:lastPrinted>
  <dcterms:created xsi:type="dcterms:W3CDTF">2010-03-01T08:24:06Z</dcterms:created>
  <dcterms:modified xsi:type="dcterms:W3CDTF">2023-06-18T02:47:52Z</dcterms:modified>
</cp:coreProperties>
</file>